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67" r:id="rId4"/>
    <p:sldId id="268" r:id="rId5"/>
    <p:sldId id="269" r:id="rId6"/>
    <p:sldId id="274" r:id="rId7"/>
    <p:sldId id="270" r:id="rId8"/>
    <p:sldId id="275" r:id="rId9"/>
    <p:sldId id="271" r:id="rId10"/>
    <p:sldId id="272" r:id="rId11"/>
    <p:sldId id="273" r:id="rId12"/>
    <p:sldId id="276" r:id="rId13"/>
    <p:sldId id="277" r:id="rId14"/>
    <p:sldId id="294" r:id="rId15"/>
    <p:sldId id="278" r:id="rId16"/>
    <p:sldId id="280" r:id="rId17"/>
    <p:sldId id="281" r:id="rId18"/>
    <p:sldId id="282" r:id="rId19"/>
    <p:sldId id="283" r:id="rId20"/>
    <p:sldId id="284" r:id="rId21"/>
    <p:sldId id="288" r:id="rId22"/>
    <p:sldId id="279" r:id="rId23"/>
    <p:sldId id="285" r:id="rId24"/>
    <p:sldId id="286" r:id="rId25"/>
    <p:sldId id="287" r:id="rId26"/>
    <p:sldId id="289" r:id="rId27"/>
    <p:sldId id="290" r:id="rId28"/>
    <p:sldId id="292" r:id="rId29"/>
    <p:sldId id="293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380" autoAdjust="0"/>
  </p:normalViewPr>
  <p:slideViewPr>
    <p:cSldViewPr>
      <p:cViewPr>
        <p:scale>
          <a:sx n="100" d="100"/>
          <a:sy n="100" d="100"/>
        </p:scale>
        <p:origin x="-516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92C7-DE7A-4AC1-8432-20FA6716A1F0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2FFB-F7B5-443F-912F-A5326D0AF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856984" cy="4320480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616624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jelena\Desktop\Jelena_Andonovski\akreditovani_seminar\prezentacije\eksport_xml.x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jelena\Desktop\Jelena_Andonovski\akreditovani_seminar\prezentacije\eksport_xml.x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jelena\Desktop\Jelena_Andonovski\akreditovani_seminar\prezentacije\eksport.x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Метаподаци у савременом библиотекарству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7072362" cy="1000132"/>
          </a:xfrm>
        </p:spPr>
        <p:txBody>
          <a:bodyPr>
            <a:normAutofit fontScale="70000" lnSpcReduction="20000"/>
          </a:bodyPr>
          <a:lstStyle/>
          <a:p>
            <a:r>
              <a:rPr lang="sr-Cyrl-CS" b="1" dirty="0" smtClean="0"/>
              <a:t>Наташа Дакић</a:t>
            </a:r>
            <a:r>
              <a:rPr lang="ru-RU" b="1" dirty="0" smtClean="0"/>
              <a:t>, </a:t>
            </a:r>
            <a:r>
              <a:rPr lang="sr-Cyrl-CS" b="1" dirty="0" smtClean="0"/>
              <a:t>Јелена Андоновски </a:t>
            </a:r>
            <a:endParaRPr lang="en-US" b="1" dirty="0" smtClean="0"/>
          </a:p>
          <a:p>
            <a:r>
              <a:rPr lang="sr-Cyrl-RS" dirty="0" smtClean="0"/>
              <a:t>Универзитетска библиотека „Светозар Марковић“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Ш</a:t>
            </a:r>
            <a:r>
              <a:rPr lang="sr-Cyrl-CS" b="1" dirty="0" smtClean="0"/>
              <a:t>ЕМЕ </a:t>
            </a:r>
            <a:r>
              <a:rPr lang="sr-Cyrl-CS" b="1" dirty="0" smtClean="0"/>
              <a:t>ЗА МЕТАПОДАТКЕ У БИБЛИОТЕКАРСТВУ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LOM (Learning Object Metadata)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Стандард развијен од стране </a:t>
            </a:r>
            <a:r>
              <a:rPr lang="sr-Latn-RS" dirty="0" smtClean="0"/>
              <a:t>IEEE </a:t>
            </a:r>
            <a:r>
              <a:rPr lang="sr-Cyrl-RS" dirty="0" smtClean="0"/>
              <a:t>организације 2002. године</a:t>
            </a:r>
          </a:p>
          <a:p>
            <a:endParaRPr lang="sr-Cyrl-RS" dirty="0" smtClean="0"/>
          </a:p>
          <a:p>
            <a:r>
              <a:rPr lang="sr-Cyrl-RS" dirty="0" smtClean="0"/>
              <a:t>Специфичност </a:t>
            </a:r>
            <a:r>
              <a:rPr lang="de-DE" dirty="0" smtClean="0"/>
              <a:t>LOM</a:t>
            </a:r>
            <a:r>
              <a:rPr lang="sr-Cyrl-RS" dirty="0" smtClean="0"/>
              <a:t> стандарда је у томе што су, у оквиру њега, као посебна категорија предвиђени образовни метаподаци тј. могуће је описати наставну грађу и друге сличне дигиталне објекте чија је намена да пруже подршку у процесу учења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LOM </a:t>
            </a:r>
            <a:r>
              <a:rPr lang="sr-Cyrl-RS" dirty="0" smtClean="0"/>
              <a:t>– елементи и вредности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/>
            <a:r>
              <a:rPr lang="sr-Cyrl-RS" b="1" dirty="0" smtClean="0"/>
              <a:t>Врста интерактивности </a:t>
            </a:r>
            <a:r>
              <a:rPr lang="en-US" b="1" dirty="0" smtClean="0"/>
              <a:t>- Interactivity Type </a:t>
            </a:r>
            <a:r>
              <a:rPr lang="ru-RU" dirty="0" smtClean="0"/>
              <a:t>(активно учење, пасивно учење, комбинација активног и пасивног учења)</a:t>
            </a:r>
            <a:endParaRPr lang="en-US" dirty="0" smtClean="0"/>
          </a:p>
          <a:p>
            <a:pPr marL="285750" indent="-285750"/>
            <a:r>
              <a:rPr lang="sr-Cyrl-RS" b="1" dirty="0" smtClean="0"/>
              <a:t>Врста материјала за учење </a:t>
            </a:r>
            <a:r>
              <a:rPr lang="en-US" b="1" dirty="0" smtClean="0"/>
              <a:t>- Learning Resource Type </a:t>
            </a:r>
            <a:r>
              <a:rPr lang="ru-RU" dirty="0" smtClean="0"/>
              <a:t>(вежбања, симулације, упитници, дијаграми, слајдови, текст, испити, експерименти, предавања)</a:t>
            </a:r>
            <a:endParaRPr lang="en-US" dirty="0" smtClean="0"/>
          </a:p>
          <a:p>
            <a:pPr marL="285750" indent="-285750"/>
            <a:r>
              <a:rPr lang="sr-Cyrl-RS" b="1" dirty="0" smtClean="0"/>
              <a:t>Ниво интеракције </a:t>
            </a:r>
            <a:r>
              <a:rPr lang="en-US" b="1" dirty="0" smtClean="0"/>
              <a:t>- Interactivity Level </a:t>
            </a:r>
            <a:r>
              <a:rPr lang="ru-RU" dirty="0" smtClean="0"/>
              <a:t>(веома низак, низак, средњи, висок, веома висок)</a:t>
            </a:r>
            <a:endParaRPr lang="en-US" dirty="0" smtClean="0"/>
          </a:p>
          <a:p>
            <a:pPr marL="285750" indent="-285750"/>
            <a:r>
              <a:rPr lang="sr-Cyrl-RS" b="1" dirty="0" smtClean="0"/>
              <a:t>Улога крајњег корисника </a:t>
            </a:r>
            <a:r>
              <a:rPr lang="en-US" b="1" dirty="0" smtClean="0"/>
              <a:t>- Intended End User Role </a:t>
            </a:r>
            <a:r>
              <a:rPr lang="sr-Cyrl-RS" dirty="0" smtClean="0"/>
              <a:t>(наставник, аутор, ученик – студент)</a:t>
            </a:r>
            <a:endParaRPr lang="en-US" dirty="0" smtClean="0"/>
          </a:p>
          <a:p>
            <a:pPr marL="285750" indent="-285750"/>
            <a:r>
              <a:rPr lang="sr-Cyrl-RS" b="1" dirty="0" smtClean="0"/>
              <a:t>Контекст </a:t>
            </a:r>
            <a:r>
              <a:rPr lang="en-US" b="1" dirty="0" smtClean="0"/>
              <a:t>– Context </a:t>
            </a:r>
            <a:r>
              <a:rPr lang="ru-RU" dirty="0" smtClean="0"/>
              <a:t>(школа, високо образовање, курс, друго)</a:t>
            </a:r>
            <a:endParaRPr lang="en-US" dirty="0" smtClean="0"/>
          </a:p>
          <a:p>
            <a:pPr marL="285750" indent="-285750"/>
            <a:r>
              <a:rPr lang="sr-Cyrl-RS" b="1" dirty="0" smtClean="0"/>
              <a:t>Тешкоћа </a:t>
            </a:r>
            <a:r>
              <a:rPr lang="en-US" b="1" dirty="0" smtClean="0"/>
              <a:t>– Difficulty </a:t>
            </a:r>
            <a:r>
              <a:rPr lang="ru-RU" dirty="0" smtClean="0"/>
              <a:t>(веома лако, лако, средње, тешко, веома тешко).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XML – eXtensible Markup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Cyrl-RS" dirty="0" smtClean="0"/>
          </a:p>
          <a:p>
            <a:r>
              <a:rPr lang="sr-Cyrl-RS" dirty="0" smtClean="0"/>
              <a:t>Језик </a:t>
            </a:r>
            <a:r>
              <a:rPr lang="sr-Cyrl-RS" dirty="0" smtClean="0"/>
              <a:t>за означавање садржаја на вебу са циљем да се олакша аутоматска обрада докумената и података и омогући људима да исте читају на вебу а разноврсним апликацијама да их аутоматски обрађују</a:t>
            </a:r>
          </a:p>
          <a:p>
            <a:endParaRPr lang="sr-Cyrl-RS" dirty="0" smtClean="0"/>
          </a:p>
          <a:p>
            <a:r>
              <a:rPr lang="sr-Cyrl-RS" dirty="0" smtClean="0"/>
              <a:t>Структура: елементи, атрибути и њихове вредности</a:t>
            </a:r>
          </a:p>
          <a:p>
            <a:endParaRPr lang="sr-Cyrl-RS" dirty="0" smtClean="0"/>
          </a:p>
          <a:p>
            <a:r>
              <a:rPr lang="ru-RU" dirty="0" smtClean="0"/>
              <a:t>NS (nаmеspаcеs) су простори имена, који означавају из ког простора имена потиче одређена XМL етикета</a:t>
            </a: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7358082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100" dirty="0" smtClean="0"/>
              <a:t>&lt;?xml version="1.0" encoding="UTF-8"?&gt;</a:t>
            </a:r>
          </a:p>
          <a:p>
            <a:r>
              <a:rPr lang="en-US" sz="1100" dirty="0" smtClean="0">
                <a:hlinkClick r:id="rId2"/>
              </a:rPr>
              <a:t>&lt;collection</a:t>
            </a:r>
            <a:r>
              <a:rPr lang="en-US" sz="1100" dirty="0" smtClean="0">
                <a:hlinkClick r:id="rId2"/>
              </a:rPr>
              <a:t>&gt;</a:t>
            </a:r>
            <a:endParaRPr lang="sr-Cyrl-RS" sz="1100" dirty="0" smtClean="0">
              <a:hlinkClick r:id="rId2"/>
            </a:endParaRPr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smtClean="0">
                <a:hlinkClick r:id="rId2"/>
              </a:rPr>
              <a:t>record</a:t>
            </a:r>
            <a:r>
              <a:rPr lang="en-US" sz="1100" dirty="0" smtClean="0">
                <a:hlinkClick r:id="rId2"/>
              </a:rPr>
              <a:t>&gt;</a:t>
            </a:r>
            <a:endParaRPr lang="sr-Cyrl-RS" sz="1100" dirty="0" smtClean="0">
              <a:hlinkClick r:id="rId2"/>
            </a:endParaRPr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000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"&gt;0014&lt;/subfield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b</a:t>
            </a:r>
            <a:r>
              <a:rPr lang="en-US" sz="1100" dirty="0" smtClean="0"/>
              <a:t>"&gt;2010122720120517&lt;/subfield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c</a:t>
            </a:r>
            <a:r>
              <a:rPr lang="en-US" sz="1100" dirty="0" smtClean="0"/>
              <a:t>"&gt;UBSM::ZORANB&lt;/subfield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d</a:t>
            </a:r>
            <a:r>
              <a:rPr lang="en-US" sz="1100" dirty="0" smtClean="0"/>
              <a:t>"&gt;UBSM::JELENAA&lt;/subfield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e</a:t>
            </a:r>
            <a:r>
              <a:rPr lang="en-US" sz="1100" dirty="0" smtClean="0"/>
              <a:t>"/&gt;&lt;subfield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"&gt;0&lt;/subfield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g</a:t>
            </a:r>
            <a:r>
              <a:rPr lang="en-US" sz="1100" dirty="0" smtClean="0"/>
              <a:t>"&gt;0000255128&lt;/subfield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x</a:t>
            </a:r>
            <a:r>
              <a:rPr lang="en-US" sz="1100" dirty="0" smtClean="0"/>
              <a:t>"&gt;37406223&lt;/subfield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001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"&gt;n&lt;/subfield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b</a:t>
            </a:r>
            <a:r>
              <a:rPr lang="en-US" sz="1100" dirty="0" smtClean="0"/>
              <a:t>"&gt;a&lt;/subfield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c</a:t>
            </a:r>
            <a:r>
              <a:rPr lang="en-US" sz="1100" dirty="0" smtClean="0"/>
              <a:t>"&gt;m&lt;/subfield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d</a:t>
            </a:r>
            <a:r>
              <a:rPr lang="en-US" sz="1100" dirty="0" smtClean="0"/>
              <a:t>"&gt;0&lt;/subfield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7</a:t>
            </a:r>
            <a:r>
              <a:rPr lang="en-US" sz="1100" dirty="0" smtClean="0"/>
              <a:t>"&gt;</a:t>
            </a:r>
            <a:r>
              <a:rPr lang="en-US" sz="1100" dirty="0" err="1" smtClean="0"/>
              <a:t>ba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100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c</a:t>
            </a:r>
            <a:r>
              <a:rPr lang="en-US" sz="1100" dirty="0" smtClean="0"/>
              <a:t>"&gt;1899&lt;/subfield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h</a:t>
            </a:r>
            <a:r>
              <a:rPr lang="en-US" sz="1100" dirty="0" smtClean="0"/>
              <a:t>"&gt;</a:t>
            </a:r>
            <a:r>
              <a:rPr lang="en-US" sz="1100" dirty="0" err="1" smtClean="0"/>
              <a:t>scc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l</a:t>
            </a:r>
            <a:r>
              <a:rPr lang="en-US" sz="1100" dirty="0" smtClean="0"/>
              <a:t>"&gt;</a:t>
            </a:r>
            <a:r>
              <a:rPr lang="en-US" sz="1100" dirty="0" err="1" smtClean="0"/>
              <a:t>ba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0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101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en-US" sz="1100" dirty="0" err="1" smtClean="0"/>
              <a:t>ger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102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en-US" sz="1100" dirty="0" err="1" smtClean="0"/>
              <a:t>deu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105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"&gt;y&lt;/subfield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g</a:t>
            </a:r>
            <a:r>
              <a:rPr lang="en-US" sz="1100" dirty="0" smtClean="0"/>
              <a:t>"&gt;d&lt;/subfield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b</a:t>
            </a:r>
            <a:r>
              <a:rPr lang="en-US" sz="1100" dirty="0" smtClean="0"/>
              <a:t>"&gt;8&lt;/subfield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0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200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en-US" sz="1100" dirty="0" err="1" smtClean="0"/>
              <a:t>Zu</a:t>
            </a:r>
            <a:r>
              <a:rPr lang="en-US" sz="1100" dirty="0" smtClean="0"/>
              <a:t> Pseudo-</a:t>
            </a:r>
            <a:r>
              <a:rPr lang="en-US" sz="1100" dirty="0" err="1" smtClean="0"/>
              <a:t>Kallisthenes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"&gt;H. Christensen&lt;/subfield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endParaRPr lang="sr-Cyrl-RS" sz="1100" dirty="0" smtClean="0">
              <a:hlinkClick r:id="rId2"/>
            </a:endParaRPr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210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"&gt;[Frankfurt am Main&lt;/subfield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c</a:t>
            </a:r>
            <a:r>
              <a:rPr lang="en-US" sz="1100" dirty="0" smtClean="0"/>
              <a:t>"&gt;J. D. </a:t>
            </a:r>
            <a:r>
              <a:rPr lang="en-US" sz="1100" dirty="0" err="1" smtClean="0"/>
              <a:t>Sauerländers</a:t>
            </a:r>
            <a:r>
              <a:rPr lang="en-US" sz="1100" dirty="0" smtClean="0"/>
              <a:t> </a:t>
            </a:r>
            <a:r>
              <a:rPr lang="en-US" sz="1100" dirty="0" err="1" smtClean="0"/>
              <a:t>Verlag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d</a:t>
            </a:r>
            <a:r>
              <a:rPr lang="en-US" sz="1100" dirty="0" smtClean="0"/>
              <a:t>"&gt;1899]&lt;/subfield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215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"&gt;Str. 135-143&lt;/subfield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d</a:t>
            </a:r>
            <a:r>
              <a:rPr lang="en-US" sz="1100" dirty="0" smtClean="0"/>
              <a:t>"&gt;21 cm&lt;/subfield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317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en-US" sz="1100" dirty="0" err="1" smtClean="0"/>
              <a:t>Ekslibris</a:t>
            </a:r>
            <a:r>
              <a:rPr lang="en-US" sz="1100" dirty="0" smtClean="0"/>
              <a:t> Dr Heinrich Christensen&lt;/subfield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0</a:t>
            </a:r>
            <a:r>
              <a:rPr lang="en-US" sz="1100" dirty="0" smtClean="0"/>
              <a:t>"&gt;</a:t>
            </a:r>
            <a:r>
              <a:rPr lang="sr-Cyrl-RS" sz="1100" dirty="0" smtClean="0"/>
              <a:t>ПБ4 127&lt;/</a:t>
            </a:r>
            <a:r>
              <a:rPr lang="en-US" sz="1100" dirty="0" smtClean="0"/>
              <a:t>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5</a:t>
            </a:r>
            <a:r>
              <a:rPr lang="en-US" sz="1100" dirty="0" smtClean="0"/>
              <a:t>"&gt;70036&lt;/subfield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324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"&gt;P. o.: </a:t>
            </a:r>
            <a:r>
              <a:rPr lang="en-US" sz="1100" dirty="0" err="1" smtClean="0"/>
              <a:t>Sonder-Abdruck</a:t>
            </a:r>
            <a:r>
              <a:rPr lang="en-US" sz="1100" dirty="0" smtClean="0"/>
              <a:t> </a:t>
            </a:r>
            <a:r>
              <a:rPr lang="en-US" sz="1100" dirty="0" err="1" smtClean="0"/>
              <a:t>aus</a:t>
            </a:r>
            <a:r>
              <a:rPr lang="en-US" sz="1100" dirty="0" smtClean="0"/>
              <a:t> </a:t>
            </a:r>
            <a:r>
              <a:rPr lang="en-US" sz="1100" dirty="0" err="1" smtClean="0"/>
              <a:t>dem</a:t>
            </a:r>
            <a:r>
              <a:rPr lang="en-US" sz="1100" dirty="0" smtClean="0"/>
              <a:t> </a:t>
            </a:r>
            <a:r>
              <a:rPr lang="en-US" sz="1100" dirty="0" err="1" smtClean="0"/>
              <a:t>Rheinischen</a:t>
            </a:r>
            <a:r>
              <a:rPr lang="en-US" sz="1100" dirty="0" smtClean="0"/>
              <a:t> Museum </a:t>
            </a:r>
            <a:r>
              <a:rPr lang="en-US" sz="1100" dirty="0" err="1" smtClean="0"/>
              <a:t>für</a:t>
            </a:r>
            <a:r>
              <a:rPr lang="en-US" sz="1100" dirty="0" smtClean="0"/>
              <a:t> </a:t>
            </a:r>
            <a:r>
              <a:rPr lang="en-US" sz="1100" dirty="0" err="1" smtClean="0"/>
              <a:t>Philologie</a:t>
            </a:r>
            <a:r>
              <a:rPr lang="en-US" sz="1100" dirty="0" smtClean="0"/>
              <a:t>. </a:t>
            </a:r>
            <a:r>
              <a:rPr lang="en-US" sz="1100" dirty="0" err="1" smtClean="0"/>
              <a:t>Neue</a:t>
            </a:r>
            <a:r>
              <a:rPr lang="en-US" sz="1100" dirty="0" smtClean="0"/>
              <a:t> </a:t>
            </a:r>
            <a:r>
              <a:rPr lang="en-US" sz="1100" dirty="0" err="1" smtClean="0"/>
              <a:t>Folge</a:t>
            </a:r>
            <a:r>
              <a:rPr lang="en-US" sz="1100" dirty="0" smtClean="0"/>
              <a:t>. Bd. 54.&lt;/subfield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0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3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600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"&gt;Alexander Magnus&lt;/subfield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"&gt;356-323pne&lt;/subfield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"&gt;01&lt;/subfield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3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605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en-US" sz="1100" dirty="0" err="1" smtClean="0"/>
              <a:t>Aleksandrida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"&gt;02&lt;/subfield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675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"&gt;821.09:929 Alexander Magnus&lt;/subfield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c</a:t>
            </a:r>
            <a:r>
              <a:rPr lang="en-US" sz="1100" dirty="0" smtClean="0"/>
              <a:t>"&gt;821.09&lt;/subfield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572264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700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"&gt;Christensen&lt;/subfield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b</a:t>
            </a:r>
            <a:r>
              <a:rPr lang="en-US" sz="1100" dirty="0" smtClean="0"/>
              <a:t>"&gt;Heinrich&lt;/subfield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"&gt;1849-1912&lt;/subfield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4</a:t>
            </a:r>
            <a:r>
              <a:rPr lang="en-US" sz="1100" dirty="0" smtClean="0"/>
              <a:t>"&gt;070&lt;/subfield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830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en-US" sz="1100" dirty="0" err="1" smtClean="0"/>
              <a:t>joli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830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"&gt;UBSM&lt;/subfield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4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856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u</a:t>
            </a:r>
            <a:r>
              <a:rPr lang="en-US" sz="1100" dirty="0" smtClean="0"/>
              <a:t>"&gt;http://phaidrabg.bg.ac.rs/o:654&lt;/subfield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smtClean="0">
                <a:hlinkClick r:id="rId2"/>
              </a:rPr>
              <a:t>datafield ind2="</a:t>
            </a:r>
            <a:r>
              <a:rPr lang="en-US" sz="1100" b="1" dirty="0" smtClean="0">
                <a:hlinkClick r:id="rId2"/>
              </a:rPr>
              <a:t>4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900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sr-Cyrl-RS" sz="1100" dirty="0" smtClean="0"/>
              <a:t>Кристенсен&lt;/</a:t>
            </a:r>
            <a:r>
              <a:rPr lang="en-US" sz="1100" dirty="0" smtClean="0"/>
              <a:t>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b</a:t>
            </a:r>
            <a:r>
              <a:rPr lang="en-US" sz="1100" dirty="0" smtClean="0"/>
              <a:t>"&gt;</a:t>
            </a:r>
            <a:r>
              <a:rPr lang="sr-Cyrl-RS" sz="1100" dirty="0" smtClean="0"/>
              <a:t>Хајнрих&lt;/</a:t>
            </a:r>
            <a:r>
              <a:rPr lang="en-US" sz="1100" dirty="0" smtClean="0"/>
              <a:t>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"&gt;1849-1912&lt;/subfield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9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900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"&gt;Christensen&lt;/subfield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b</a:t>
            </a:r>
            <a:r>
              <a:rPr lang="en-US" sz="1100" dirty="0" smtClean="0"/>
              <a:t>"&gt;Heinrich Jens Carl&lt;/subfield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"&gt;1849-1912&lt;/subfield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960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sr-Cyrl-RS" sz="1100" dirty="0" smtClean="0"/>
              <a:t>Александар Велики&lt;/</a:t>
            </a:r>
            <a:r>
              <a:rPr lang="en-US" sz="1100" dirty="0" smtClean="0"/>
              <a:t>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"&gt;356-323</a:t>
            </a:r>
            <a:r>
              <a:rPr lang="sr-Cyrl-RS" sz="1100" dirty="0" smtClean="0"/>
              <a:t>пне&lt;/</a:t>
            </a:r>
            <a:r>
              <a:rPr lang="en-US" sz="1100" dirty="0" smtClean="0"/>
              <a:t>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"&gt;01&lt;/subfield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9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960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</a:t>
            </a:r>
            <a:r>
              <a:rPr lang="en-US" sz="1100" dirty="0" err="1" smtClean="0"/>
              <a:t>Aleksandar</a:t>
            </a:r>
            <a:r>
              <a:rPr lang="en-US" sz="1100" dirty="0" smtClean="0"/>
              <a:t> </a:t>
            </a:r>
            <a:r>
              <a:rPr lang="en-US" sz="1100" dirty="0" err="1" smtClean="0"/>
              <a:t>Makedonski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"&gt;356-323pne&lt;/subfield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"&gt;01&lt;/subfield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965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"&gt;Roman o </a:t>
            </a:r>
            <a:r>
              <a:rPr lang="en-US" sz="1100" dirty="0" err="1" smtClean="0"/>
              <a:t>Aleksandru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"&gt;02&lt;/subfield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965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"&gt;Pseudo-Callisthenes&lt;/subfield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&lt;subfield </a:t>
            </a:r>
            <a:r>
              <a:rPr lang="en-US" sz="1100" dirty="0" smtClean="0"/>
              <a:t>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"&gt;02&lt;/subfield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1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965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a</a:t>
            </a:r>
            <a:r>
              <a:rPr lang="en-US" sz="1100" dirty="0" smtClean="0"/>
              <a:t>"&gt;Pseudo-</a:t>
            </a:r>
            <a:r>
              <a:rPr lang="en-US" sz="1100" dirty="0" err="1" smtClean="0"/>
              <a:t>Kalisten</a:t>
            </a:r>
            <a:r>
              <a:rPr lang="en-US" sz="1100" dirty="0" smtClean="0"/>
              <a:t>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"&gt;02&lt;/subfield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978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x</a:t>
            </a:r>
            <a:r>
              <a:rPr lang="en-US" sz="1100" dirty="0" smtClean="0"/>
              <a:t>"&gt;SR&lt;/subfield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992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b</a:t>
            </a:r>
            <a:r>
              <a:rPr lang="en-US" sz="1100" dirty="0" smtClean="0"/>
              <a:t>"&gt;tzb1012&lt;/subfield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>
                <a:hlinkClick r:id="rId2"/>
              </a:rPr>
              <a:t>&lt;</a:t>
            </a:r>
            <a:r>
              <a:rPr lang="en-US" sz="1100" dirty="0" err="1" smtClean="0">
                <a:hlinkClick r:id="rId2"/>
              </a:rPr>
              <a:t>datafield</a:t>
            </a:r>
            <a:r>
              <a:rPr lang="en-US" sz="1100" dirty="0" smtClean="0">
                <a:hlinkClick r:id="rId2"/>
              </a:rPr>
              <a:t> ind2="</a:t>
            </a:r>
            <a:r>
              <a:rPr lang="en-US" sz="1100" b="1" dirty="0" smtClean="0">
                <a:hlinkClick r:id="rId2"/>
              </a:rPr>
              <a:t>7</a:t>
            </a:r>
            <a:r>
              <a:rPr lang="en-US" sz="1100" dirty="0" smtClean="0">
                <a:hlinkClick r:id="rId2"/>
              </a:rPr>
              <a:t>" ind1="</a:t>
            </a:r>
            <a:r>
              <a:rPr lang="en-US" sz="1100" b="1" dirty="0" smtClean="0">
                <a:hlinkClick r:id="rId2"/>
              </a:rPr>
              <a:t> </a:t>
            </a:r>
            <a:r>
              <a:rPr lang="en-US" sz="1100" dirty="0" smtClean="0">
                <a:hlinkClick r:id="rId2"/>
              </a:rPr>
              <a:t>" tag="</a:t>
            </a:r>
            <a:r>
              <a:rPr lang="en-US" sz="1100" b="1" dirty="0" smtClean="0">
                <a:hlinkClick r:id="rId2"/>
              </a:rPr>
              <a:t>996</a:t>
            </a:r>
            <a:r>
              <a:rPr lang="en-US" sz="1100" dirty="0" smtClean="0">
                <a:hlinkClick r:id="rId2"/>
              </a:rPr>
              <a:t>"&gt;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d</a:t>
            </a:r>
            <a:r>
              <a:rPr lang="en-US" sz="1100" dirty="0" smtClean="0"/>
              <a:t>"&gt;l</a:t>
            </a:r>
            <a:r>
              <a:rPr lang="sr-Cyrl-RS" sz="1100" dirty="0" smtClean="0"/>
              <a:t>М\</a:t>
            </a:r>
            <a:r>
              <a:rPr lang="en-US" sz="1100" dirty="0" err="1" smtClean="0"/>
              <a:t>i</a:t>
            </a:r>
            <a:r>
              <a:rPr lang="sr-Cyrl-RS" sz="1100" dirty="0" smtClean="0"/>
              <a:t>ПБ4\</a:t>
            </a:r>
            <a:r>
              <a:rPr lang="en-US" sz="1100" dirty="0" smtClean="0"/>
              <a:t>n127&lt;/subfield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f</a:t>
            </a:r>
            <a:r>
              <a:rPr lang="en-US" sz="1100" dirty="0" smtClean="0"/>
              <a:t>"&gt;620014352&lt;/subfield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p</a:t>
            </a:r>
            <a:r>
              <a:rPr lang="en-US" sz="1100" dirty="0" smtClean="0"/>
              <a:t>"&gt;4&lt;/subfield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</a:t>
            </a:r>
            <a:r>
              <a:rPr lang="en-US" sz="1100" dirty="0" smtClean="0"/>
              <a:t>subfield code="</a:t>
            </a:r>
            <a:r>
              <a:rPr lang="en-US" sz="1100" b="1" dirty="0" smtClean="0"/>
              <a:t>6</a:t>
            </a:r>
            <a:r>
              <a:rPr lang="en-US" sz="1100" dirty="0" smtClean="0"/>
              <a:t>"&gt;168996&lt;/subfield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err="1" smtClean="0"/>
              <a:t>datafield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smtClean="0"/>
              <a:t>record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en-US" sz="1100" dirty="0" smtClean="0"/>
              <a:t>&lt;/</a:t>
            </a:r>
            <a:r>
              <a:rPr lang="en-US" sz="1100" dirty="0" smtClean="0"/>
              <a:t>collection&gt;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Даблинско језгро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Назив потиче од места Даблин у Охају где </a:t>
            </a:r>
            <a:r>
              <a:rPr lang="ru-RU" dirty="0" smtClean="0"/>
              <a:t>се </a:t>
            </a:r>
            <a:r>
              <a:rPr lang="en-US" dirty="0" smtClean="0"/>
              <a:t>OCLC </a:t>
            </a:r>
            <a:r>
              <a:rPr lang="ru-RU" dirty="0" smtClean="0"/>
              <a:t>1995. године одржавала иницијативна радионица </a:t>
            </a:r>
            <a:r>
              <a:rPr lang="en-US" dirty="0" smtClean="0"/>
              <a:t>OCLC/NCSA Metadata Workshop</a:t>
            </a:r>
            <a:endParaRPr lang="sr-Cyrl-RS" dirty="0" smtClean="0"/>
          </a:p>
          <a:p>
            <a:endParaRPr lang="ru-RU" dirty="0" smtClean="0"/>
          </a:p>
          <a:p>
            <a:r>
              <a:rPr lang="ru-RU" dirty="0" smtClean="0"/>
              <a:t>Реч језгро указује на то да је основа сет елемената метаподатака, али да је тај сет проширив по принципу језгра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Даблинско језгро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Семантика </a:t>
            </a:r>
            <a:r>
              <a:rPr lang="ru-RU" dirty="0" smtClean="0"/>
              <a:t>Даблинског језгра установљена је од стране интернационалне, мултидисциплинарне групе професионалаца из области библиотекарства, рачунарства, кодирања текста, музеологије и осталих сродних дисциплина. </a:t>
            </a:r>
          </a:p>
          <a:p>
            <a:endParaRPr lang="ru-RU" dirty="0" smtClean="0"/>
          </a:p>
          <a:p>
            <a:r>
              <a:rPr lang="ru-RU" dirty="0" smtClean="0"/>
              <a:t>Успешно </a:t>
            </a:r>
            <a:r>
              <a:rPr lang="ru-RU" dirty="0" smtClean="0"/>
              <a:t>је локализован на најмање двадесетак језика. Седам влада користи ову технику чувања информација (Аустралија, Канада, Данска, Финска, Ирска, Нови Зеланд, Велика Британија). Постоји </a:t>
            </a:r>
            <a:r>
              <a:rPr lang="ru-RU" dirty="0" smtClean="0"/>
              <a:t>јако пуно документације </a:t>
            </a:r>
            <a:r>
              <a:rPr lang="ru-RU" dirty="0" smtClean="0"/>
              <a:t>о локализацији на друге језике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Карактеристике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Употреба елемената је опциона (нису обавезни)</a:t>
            </a:r>
          </a:p>
          <a:p>
            <a:r>
              <a:rPr lang="ru-RU" dirty="0" smtClean="0"/>
              <a:t>Распоред елемената није прописан</a:t>
            </a:r>
          </a:p>
          <a:p>
            <a:r>
              <a:rPr lang="ru-RU" dirty="0" smtClean="0"/>
              <a:t>Препоручује се употреба контролисаних речника</a:t>
            </a:r>
          </a:p>
          <a:p>
            <a:r>
              <a:rPr lang="ru-RU" dirty="0" smtClean="0"/>
              <a:t>Препоручује се коришћење шифрарника </a:t>
            </a:r>
          </a:p>
          <a:p>
            <a:r>
              <a:rPr lang="ru-RU" dirty="0" smtClean="0"/>
              <a:t>Правила за унос дефинише систем који користи</a:t>
            </a:r>
            <a:r>
              <a:rPr lang="sl-SI" dirty="0" smtClean="0"/>
              <a:t> DCMES </a:t>
            </a:r>
            <a:r>
              <a:rPr lang="ru-RU" dirty="0" smtClean="0"/>
              <a:t>(библиотека, архив, музеј, виртуелна библиотека...)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Циљеви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1.</a:t>
            </a:r>
            <a:r>
              <a:rPr lang="ru-RU" dirty="0" smtClean="0"/>
              <a:t> Једноставност у креирању и одржавању</a:t>
            </a:r>
          </a:p>
          <a:p>
            <a:r>
              <a:rPr lang="ru-RU" dirty="0" smtClean="0"/>
              <a:t>- омогућава и онима који нису каталогизатори да креирају записе за дигиталне садржаје</a:t>
            </a:r>
          </a:p>
          <a:p>
            <a:r>
              <a:rPr lang="ru-RU" dirty="0" smtClean="0"/>
              <a:t>- тежи се што већем поједностављивању, како би свако могао да направи скуп описних исказа</a:t>
            </a:r>
          </a:p>
          <a:p>
            <a:pPr>
              <a:buNone/>
            </a:pPr>
            <a:r>
              <a:rPr lang="ru-RU" dirty="0" smtClean="0"/>
              <a:t>2. Разумљива семантика</a:t>
            </a:r>
          </a:p>
          <a:p>
            <a:r>
              <a:rPr lang="ru-RU" dirty="0" smtClean="0"/>
              <a:t>- сематика која се користи је универзално разумљива</a:t>
            </a:r>
          </a:p>
          <a:p>
            <a:r>
              <a:rPr lang="ru-RU" dirty="0" smtClean="0"/>
              <a:t>- олакшавање претрага преко глобалне мреже свима који имају потребу за информацијом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Циљеви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3. Међународно учешће и локализација</a:t>
            </a:r>
          </a:p>
          <a:p>
            <a:r>
              <a:rPr lang="ru-RU" dirty="0" smtClean="0"/>
              <a:t>- оригинално је написан на енглеском језику, али данас постоји и на другим језицима (финском, норвешком, јапанском, француском, португалском, немачком, грчком, шпанском...)</a:t>
            </a:r>
          </a:p>
          <a:p>
            <a:pPr>
              <a:buNone/>
            </a:pPr>
            <a:r>
              <a:rPr lang="ru-RU" dirty="0" smtClean="0"/>
              <a:t>4. Прилагодљивост</a:t>
            </a:r>
          </a:p>
          <a:p>
            <a:r>
              <a:rPr lang="ru-RU" dirty="0" smtClean="0"/>
              <a:t> - предвиђено је да се </a:t>
            </a:r>
            <a:r>
              <a:rPr lang="en-US" dirty="0" smtClean="0"/>
              <a:t>Dublin Core</a:t>
            </a:r>
            <a:r>
              <a:rPr lang="ru-RU" dirty="0" smtClean="0"/>
              <a:t> може прилагодити разним новим дигиталним изворима информација које је потребно описати, да се може проширити зависно од локалних потреба и да је интероперабилан у свим новим ситуацијама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Схеме за метаподатке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Ш</a:t>
            </a:r>
            <a:r>
              <a:rPr lang="ru-RU" dirty="0" smtClean="0"/>
              <a:t>еме </a:t>
            </a:r>
            <a:r>
              <a:rPr lang="ru-RU" dirty="0" smtClean="0"/>
              <a:t>метаподатака су структурирани сетови метаподатака </a:t>
            </a:r>
            <a:r>
              <a:rPr lang="en-US" dirty="0" smtClean="0"/>
              <a:t>- </a:t>
            </a:r>
            <a:r>
              <a:rPr lang="ru-RU" dirty="0" smtClean="0"/>
              <a:t>опис дигиталних објеката</a:t>
            </a:r>
          </a:p>
          <a:p>
            <a:endParaRPr lang="ru-RU" dirty="0" smtClean="0"/>
          </a:p>
          <a:p>
            <a:r>
              <a:rPr lang="ru-RU" dirty="0" smtClean="0"/>
              <a:t>Свака </a:t>
            </a:r>
            <a:r>
              <a:rPr lang="ru-RU" dirty="0" smtClean="0"/>
              <a:t>ш</a:t>
            </a:r>
            <a:r>
              <a:rPr lang="ru-RU" dirty="0" smtClean="0"/>
              <a:t>ема </a:t>
            </a:r>
            <a:r>
              <a:rPr lang="ru-RU" dirty="0" smtClean="0"/>
              <a:t>метаподатака има одређен број елемената = вредност и значење</a:t>
            </a:r>
          </a:p>
          <a:p>
            <a:endParaRPr lang="ru-RU" dirty="0" smtClean="0"/>
          </a:p>
          <a:p>
            <a:r>
              <a:rPr lang="ru-RU" dirty="0" smtClean="0"/>
              <a:t>Стадардизована </a:t>
            </a:r>
            <a:r>
              <a:rPr lang="ru-RU" dirty="0" smtClean="0"/>
              <a:t>ш</a:t>
            </a:r>
            <a:r>
              <a:rPr lang="ru-RU" dirty="0" smtClean="0"/>
              <a:t>ема </a:t>
            </a:r>
            <a:r>
              <a:rPr lang="ru-RU" dirty="0" smtClean="0"/>
              <a:t>подразумева: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једноставна за употребу и за креаторе и за корисника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могућност коришћења у различитим репозиторијумима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могућност мапирања са другим </a:t>
            </a:r>
            <a:r>
              <a:rPr lang="ru-RU" dirty="0" smtClean="0"/>
              <a:t>ш</a:t>
            </a:r>
            <a:r>
              <a:rPr lang="ru-RU" dirty="0" smtClean="0"/>
              <a:t>емама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трајност </a:t>
            </a:r>
            <a:r>
              <a:rPr lang="ru-RU" dirty="0" smtClean="0"/>
              <a:t>ш</a:t>
            </a:r>
            <a:r>
              <a:rPr lang="ru-RU" dirty="0" smtClean="0"/>
              <a:t>еме </a:t>
            </a:r>
            <a:r>
              <a:rPr lang="ru-RU" dirty="0" smtClean="0"/>
              <a:t>која се обезбеђује ангажовањем одређене институције која је одржава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Синтакса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sr-Cyrl-RS" dirty="0" smtClean="0"/>
              <a:t>Синтакса која се користи:</a:t>
            </a:r>
            <a:endParaRPr lang="sr-Latn-RS" dirty="0" smtClean="0"/>
          </a:p>
          <a:p>
            <a:pPr marL="457200" indent="-457200">
              <a:defRPr/>
            </a:pPr>
            <a:r>
              <a:rPr lang="sr-Cyrl-RS" dirty="0" smtClean="0">
                <a:solidFill>
                  <a:srgbClr val="FF0000"/>
                </a:solidFill>
              </a:rPr>
              <a:t>Генерички облик </a:t>
            </a:r>
            <a:r>
              <a:rPr lang="sr-Latn-CS" dirty="0" smtClean="0"/>
              <a:t>- </a:t>
            </a:r>
            <a:r>
              <a:rPr lang="sr-Cyrl-RS" dirty="0" smtClean="0"/>
              <a:t>елемент</a:t>
            </a:r>
            <a:r>
              <a:rPr lang="sr-Latn-CS" dirty="0" smtClean="0"/>
              <a:t>= “</a:t>
            </a:r>
            <a:r>
              <a:rPr lang="sr-Cyrl-RS" dirty="0" smtClean="0"/>
              <a:t>вредност</a:t>
            </a:r>
            <a:r>
              <a:rPr lang="sr-Latn-CS" dirty="0" smtClean="0"/>
              <a:t>”</a:t>
            </a:r>
          </a:p>
          <a:p>
            <a:pPr marL="457200" indent="-457200">
              <a:defRPr/>
            </a:pPr>
            <a:r>
              <a:rPr lang="sr-Latn-CS" dirty="0" smtClean="0">
                <a:solidFill>
                  <a:srgbClr val="FF0000"/>
                </a:solidFill>
              </a:rPr>
              <a:t>HTML ili XHTML </a:t>
            </a:r>
            <a:r>
              <a:rPr lang="sr-Latn-CS" dirty="0" smtClean="0"/>
              <a:t>(</a:t>
            </a:r>
            <a:r>
              <a:rPr lang="en-US" dirty="0" smtClean="0"/>
              <a:t>Web's Hypertext Markup Language </a:t>
            </a:r>
            <a:r>
              <a:rPr lang="sr-Cyrl-RS" dirty="0" smtClean="0"/>
              <a:t>формат</a:t>
            </a:r>
            <a:r>
              <a:rPr lang="sr-Latn-CS" dirty="0" smtClean="0"/>
              <a:t>)</a:t>
            </a:r>
          </a:p>
          <a:p>
            <a:pPr marL="457200" indent="-457200">
              <a:defRPr/>
            </a:pPr>
            <a:r>
              <a:rPr lang="en-US" dirty="0" smtClean="0">
                <a:solidFill>
                  <a:srgbClr val="FF0000"/>
                </a:solidFill>
              </a:rPr>
              <a:t>RDF/XML</a:t>
            </a:r>
            <a:r>
              <a:rPr lang="en-US" dirty="0" smtClean="0"/>
              <a:t> </a:t>
            </a:r>
            <a:r>
              <a:rPr lang="sr-Latn-CS" dirty="0" smtClean="0"/>
              <a:t>(</a:t>
            </a:r>
            <a:r>
              <a:rPr lang="en-US" dirty="0" smtClean="0"/>
              <a:t>Resource Description Framework </a:t>
            </a:r>
            <a:r>
              <a:rPr lang="sr-Cyrl-RS" dirty="0" smtClean="0"/>
              <a:t>користећи </a:t>
            </a:r>
            <a:r>
              <a:rPr lang="en-US" dirty="0" err="1" smtClean="0"/>
              <a:t>eXtensable</a:t>
            </a:r>
            <a:r>
              <a:rPr lang="en-US" dirty="0" smtClean="0"/>
              <a:t> Markup Language</a:t>
            </a:r>
            <a:r>
              <a:rPr lang="sr-Latn-CS" dirty="0" smtClean="0"/>
              <a:t>)</a:t>
            </a:r>
          </a:p>
          <a:p>
            <a:r>
              <a:rPr lang="en-US" dirty="0" smtClean="0"/>
              <a:t>HTML</a:t>
            </a:r>
            <a:r>
              <a:rPr lang="sr-Latn-RS" dirty="0" smtClean="0"/>
              <a:t> </a:t>
            </a:r>
            <a:r>
              <a:rPr lang="ru-RU" dirty="0" smtClean="0"/>
              <a:t>се може искористити за демострацију </a:t>
            </a:r>
            <a:r>
              <a:rPr lang="en-US" dirty="0" smtClean="0"/>
              <a:t>DC</a:t>
            </a:r>
            <a:r>
              <a:rPr lang="ru-RU" dirty="0" smtClean="0"/>
              <a:t> концепта, али сложеније апликације је најбоље правити у </a:t>
            </a:r>
            <a:r>
              <a:rPr lang="en-US" dirty="0" smtClean="0"/>
              <a:t>RDF/XML</a:t>
            </a:r>
            <a:r>
              <a:rPr lang="sr-Latn-RS" dirty="0" smtClean="0"/>
              <a:t>-</a:t>
            </a:r>
            <a:r>
              <a:rPr lang="sr-Cyrl-RS" dirty="0" smtClean="0"/>
              <a:t>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Класе појмова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Две класе појмова: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Елементи (именице)</a:t>
            </a:r>
          </a:p>
          <a:p>
            <a:r>
              <a:rPr lang="ru-RU" dirty="0" smtClean="0"/>
              <a:t>Квалификатори (придеви)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У Интернет свету Даблинско језгро је универзални језик за опис дигиталних документа.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Основни сет елемената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r>
              <a:rPr lang="sr-Cyrl-RS" dirty="0" smtClean="0"/>
              <a:t>15 основних елемената</a:t>
            </a:r>
          </a:p>
          <a:p>
            <a:endParaRPr lang="sr-Cyrl-R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rgbClr val="FF0000"/>
                </a:solidFill>
              </a:rPr>
              <a:t>1.Title - Naslov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sr-Latn-C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rgbClr val="FF0000"/>
                </a:solidFill>
              </a:rPr>
              <a:t>2.Subject - Predmet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sr-Latn-C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3.Description</a:t>
            </a:r>
            <a:r>
              <a:rPr lang="sr-Latn-CS" dirty="0" smtClean="0">
                <a:solidFill>
                  <a:srgbClr val="FF0000"/>
                </a:solidFill>
              </a:rPr>
              <a:t> - Opis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4.Type </a:t>
            </a:r>
            <a:r>
              <a:rPr lang="sr-Latn-CS" dirty="0" smtClean="0">
                <a:solidFill>
                  <a:srgbClr val="FF0000"/>
                </a:solidFill>
              </a:rPr>
              <a:t>– Vrsta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5.Source </a:t>
            </a:r>
            <a:r>
              <a:rPr lang="sr-Latn-CS" dirty="0" smtClean="0">
                <a:solidFill>
                  <a:srgbClr val="FF0000"/>
                </a:solidFill>
              </a:rPr>
              <a:t>– Izvor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6.Relation </a:t>
            </a:r>
            <a:r>
              <a:rPr lang="sr-Latn-CS" dirty="0" smtClean="0">
                <a:solidFill>
                  <a:srgbClr val="FF0000"/>
                </a:solidFill>
              </a:rPr>
              <a:t>– Odnos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7.Coverage </a:t>
            </a:r>
            <a:r>
              <a:rPr lang="sr-Latn-CS" dirty="0" smtClean="0">
                <a:solidFill>
                  <a:srgbClr val="FF0000"/>
                </a:solidFill>
              </a:rPr>
              <a:t>- Pokrivenost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rgbClr val="FF0000"/>
                </a:solidFill>
              </a:rPr>
              <a:t>8.Creator - Autor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9. Publisher </a:t>
            </a:r>
            <a:r>
              <a:rPr lang="sr-Latn-CS" dirty="0" smtClean="0">
                <a:solidFill>
                  <a:srgbClr val="FF0000"/>
                </a:solidFill>
              </a:rPr>
              <a:t>- Izdavač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10. Contributor </a:t>
            </a:r>
            <a:r>
              <a:rPr lang="sr-Latn-CS" dirty="0" smtClean="0">
                <a:solidFill>
                  <a:srgbClr val="FF0000"/>
                </a:solidFill>
              </a:rPr>
              <a:t>– Saradnik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11. Rights </a:t>
            </a:r>
            <a:r>
              <a:rPr lang="sr-Latn-CS" dirty="0" smtClean="0">
                <a:solidFill>
                  <a:srgbClr val="FF0000"/>
                </a:solidFill>
              </a:rPr>
              <a:t>- Prava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12. Date </a:t>
            </a:r>
            <a:r>
              <a:rPr lang="sr-Latn-CS" dirty="0" smtClean="0">
                <a:solidFill>
                  <a:srgbClr val="FF0000"/>
                </a:solidFill>
              </a:rPr>
              <a:t>- Datum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13. Format </a:t>
            </a:r>
            <a:r>
              <a:rPr lang="sr-Latn-CS" dirty="0" smtClean="0">
                <a:solidFill>
                  <a:srgbClr val="FF0000"/>
                </a:solidFill>
              </a:rPr>
              <a:t>- Format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14. Identifier </a:t>
            </a:r>
            <a:r>
              <a:rPr lang="sr-Latn-CS" dirty="0" smtClean="0">
                <a:solidFill>
                  <a:srgbClr val="FF0000"/>
                </a:solidFill>
              </a:rPr>
              <a:t>- Identifikator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15. Language</a:t>
            </a:r>
            <a:r>
              <a:rPr lang="sr-Latn-CS" dirty="0" smtClean="0">
                <a:solidFill>
                  <a:srgbClr val="FF0000"/>
                </a:solidFill>
              </a:rPr>
              <a:t> - Jezik</a:t>
            </a: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Квалификовани опис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Елементи су:</a:t>
            </a:r>
          </a:p>
          <a:p>
            <a:r>
              <a:rPr lang="sr-Cyrl-R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Audience </a:t>
            </a:r>
            <a:r>
              <a:rPr lang="sr-Cyrl-RS" dirty="0" smtClean="0"/>
              <a:t>– Публика (намена)</a:t>
            </a:r>
          </a:p>
          <a:p>
            <a:r>
              <a:rPr lang="sr-Cyrl-R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Provenance </a:t>
            </a:r>
            <a:r>
              <a:rPr lang="sr-Cyrl-RS" dirty="0" smtClean="0"/>
              <a:t>- Порекло</a:t>
            </a:r>
          </a:p>
          <a:p>
            <a:r>
              <a:rPr lang="sr-Cyrl-RS" dirty="0" smtClean="0"/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RightsHolder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– Власници права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Квалификатори су:</a:t>
            </a:r>
          </a:p>
          <a:p>
            <a:r>
              <a:rPr lang="sr-Cyrl-RS" dirty="0" smtClean="0"/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InstructionalMethod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– Метод обуке</a:t>
            </a:r>
          </a:p>
          <a:p>
            <a:r>
              <a:rPr lang="sr-Cyrl-RS" dirty="0" smtClean="0"/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AccrualMethod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– Метод прираста</a:t>
            </a:r>
          </a:p>
          <a:p>
            <a:r>
              <a:rPr lang="sr-Cyrl-RS" dirty="0" smtClean="0"/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AccrualPeriodicity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sr-Cyrl-RS" dirty="0" smtClean="0"/>
              <a:t>Периодичност прираста </a:t>
            </a:r>
          </a:p>
          <a:p>
            <a:r>
              <a:rPr lang="sr-Cyrl-RS" dirty="0" smtClean="0"/>
              <a:t>4. </a:t>
            </a:r>
            <a:r>
              <a:rPr lang="en-US" dirty="0" err="1" smtClean="0">
                <a:solidFill>
                  <a:srgbClr val="FF0000"/>
                </a:solidFill>
              </a:rPr>
              <a:t>AccrualPolicy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sr-Cyrl-RS" dirty="0" smtClean="0"/>
              <a:t>Политика прираста</a:t>
            </a:r>
          </a:p>
          <a:p>
            <a:endParaRPr lang="sr-Cyrl-RS" dirty="0" smtClean="0"/>
          </a:p>
          <a:p>
            <a:endParaRPr lang="ru-RU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Креирање записа у </a:t>
            </a:r>
            <a:r>
              <a:rPr lang="sr-Latn-RS" dirty="0" smtClean="0"/>
              <a:t>DC</a:t>
            </a:r>
            <a:r>
              <a:rPr lang="sr-Cyrl-RS" dirty="0" smtClean="0"/>
              <a:t>-ју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de-DE" dirty="0" smtClean="0"/>
              <a:t>One-to-One</a:t>
            </a:r>
            <a:r>
              <a:rPr lang="sr-Cyrl-RS" dirty="0" smtClean="0"/>
              <a:t>: један запис-један објекат</a:t>
            </a:r>
          </a:p>
          <a:p>
            <a:endParaRPr lang="sr-Cyrl-RS" dirty="0" smtClean="0"/>
          </a:p>
          <a:p>
            <a:r>
              <a:rPr lang="de-DE" dirty="0" smtClean="0"/>
              <a:t>Dumb-down</a:t>
            </a:r>
            <a:r>
              <a:rPr lang="sr-Cyrl-RS" dirty="0" smtClean="0"/>
              <a:t>: попуњавају се елементи за које постоје подаци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Пример </a:t>
            </a:r>
            <a:r>
              <a:rPr lang="sr-Latn-RS" dirty="0" smtClean="0"/>
              <a:t>DC/XML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&lt;?xml version="1.0" encoding="UTF-8"?&gt;</a:t>
            </a:r>
          </a:p>
          <a:p>
            <a:r>
              <a:rPr lang="en-US" sz="3600" dirty="0" smtClean="0">
                <a:hlinkClick r:id="rId2"/>
              </a:rPr>
              <a:t>&lt;</a:t>
            </a:r>
            <a:r>
              <a:rPr lang="en-US" sz="3600" dirty="0" err="1" smtClean="0">
                <a:hlinkClick r:id="rId2"/>
              </a:rPr>
              <a:t>dc:collection</a:t>
            </a:r>
            <a:r>
              <a:rPr lang="en-US" sz="3600" dirty="0" smtClean="0">
                <a:hlinkClick r:id="rId2"/>
              </a:rPr>
              <a:t> </a:t>
            </a:r>
            <a:r>
              <a:rPr lang="en-US" sz="3600" dirty="0" err="1" smtClean="0">
                <a:hlinkClick r:id="rId2"/>
              </a:rPr>
              <a:t>xmlns:dcterms</a:t>
            </a:r>
            <a:r>
              <a:rPr lang="en-US" sz="3600" dirty="0" smtClean="0">
                <a:hlinkClick r:id="rId2"/>
              </a:rPr>
              <a:t>="</a:t>
            </a:r>
            <a:r>
              <a:rPr lang="en-US" sz="3600" b="1" dirty="0" smtClean="0">
                <a:hlinkClick r:id="rId2"/>
              </a:rPr>
              <a:t>http://purl.org/dc/terms/</a:t>
            </a:r>
            <a:r>
              <a:rPr lang="en-US" sz="3600" dirty="0" smtClean="0">
                <a:hlinkClick r:id="rId2"/>
              </a:rPr>
              <a:t>" </a:t>
            </a:r>
            <a:r>
              <a:rPr lang="en-US" sz="3600" dirty="0" err="1" smtClean="0">
                <a:hlinkClick r:id="rId2"/>
              </a:rPr>
              <a:t>xmlns:xsi</a:t>
            </a:r>
            <a:r>
              <a:rPr lang="en-US" sz="3600" dirty="0" smtClean="0">
                <a:hlinkClick r:id="rId2"/>
              </a:rPr>
              <a:t>="</a:t>
            </a:r>
            <a:r>
              <a:rPr lang="en-US" sz="3600" b="1" dirty="0" smtClean="0">
                <a:hlinkClick r:id="rId2"/>
              </a:rPr>
              <a:t>http://www.w3.org/2001/XMLSchema-instance</a:t>
            </a:r>
            <a:r>
              <a:rPr lang="en-US" sz="3600" dirty="0" smtClean="0">
                <a:hlinkClick r:id="rId2"/>
              </a:rPr>
              <a:t>" </a:t>
            </a:r>
            <a:r>
              <a:rPr lang="en-US" sz="3600" dirty="0" err="1" smtClean="0">
                <a:hlinkClick r:id="rId2"/>
              </a:rPr>
              <a:t>xmlns:dc</a:t>
            </a:r>
            <a:r>
              <a:rPr lang="en-US" sz="3600" dirty="0" smtClean="0">
                <a:hlinkClick r:id="rId2"/>
              </a:rPr>
              <a:t>="</a:t>
            </a:r>
            <a:r>
              <a:rPr lang="en-US" sz="3600" b="1" dirty="0" smtClean="0">
                <a:hlinkClick r:id="rId2"/>
              </a:rPr>
              <a:t>http://purl.org/dc/elements/1.1/</a:t>
            </a:r>
            <a:r>
              <a:rPr lang="en-US" sz="3600" dirty="0" smtClean="0">
                <a:hlinkClick r:id="rId2"/>
              </a:rPr>
              <a:t>"&gt;&lt;dc:dc&gt;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&lt;dc:title&gt;</a:t>
            </a:r>
            <a:r>
              <a:rPr lang="en-US" sz="3600" dirty="0" smtClean="0"/>
              <a:t>Zu Pseudo-</a:t>
            </a:r>
            <a:r>
              <a:rPr lang="en-US" sz="3600" dirty="0" err="1" smtClean="0"/>
              <a:t>Kallisthenes</a:t>
            </a:r>
            <a:r>
              <a:rPr lang="en-US" sz="3600" dirty="0" smtClean="0"/>
              <a:t> / H. Christensen. 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dc:title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dc:creator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Christensen, Heinrich, 1849-1912. (</a:t>
            </a:r>
            <a:r>
              <a:rPr lang="en-US" sz="3600" dirty="0" err="1" smtClean="0"/>
              <a:t>aut</a:t>
            </a:r>
            <a:r>
              <a:rPr lang="en-US" sz="3600" dirty="0" smtClean="0"/>
              <a:t>)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dc:creator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dc:type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monograph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dc:type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dc:type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text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dc:type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dc:type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xsi:type</a:t>
            </a:r>
            <a:r>
              <a:rPr lang="en-US" sz="3600" dirty="0" smtClean="0">
                <a:solidFill>
                  <a:srgbClr val="FF0000"/>
                </a:solidFill>
              </a:rPr>
              <a:t>="</a:t>
            </a:r>
            <a:r>
              <a:rPr lang="en-US" sz="3600" b="1" dirty="0" err="1" smtClean="0">
                <a:solidFill>
                  <a:srgbClr val="FF0000"/>
                </a:solidFill>
              </a:rPr>
              <a:t>dcterms:DCMIType</a:t>
            </a:r>
            <a:r>
              <a:rPr lang="en-US" sz="3600" dirty="0" smtClean="0">
                <a:solidFill>
                  <a:srgbClr val="FF0000"/>
                </a:solidFill>
              </a:rPr>
              <a:t>"&gt;</a:t>
            </a:r>
            <a:r>
              <a:rPr lang="en-US" sz="3600" dirty="0" smtClean="0"/>
              <a:t>Text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dc:type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dc:publisher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[Frankfurt am Main : J. D. </a:t>
            </a:r>
            <a:r>
              <a:rPr lang="en-US" sz="3600" dirty="0" err="1" smtClean="0"/>
              <a:t>Sauerländers</a:t>
            </a:r>
            <a:r>
              <a:rPr lang="en-US" sz="3600" dirty="0" smtClean="0"/>
              <a:t> </a:t>
            </a:r>
            <a:r>
              <a:rPr lang="en-US" sz="3600" dirty="0" err="1" smtClean="0"/>
              <a:t>Verlag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dc:publisher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dcterms:issue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1899]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dcterms:issue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dc:date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xsi:type</a:t>
            </a:r>
            <a:r>
              <a:rPr lang="en-US" sz="3600" dirty="0" smtClean="0">
                <a:solidFill>
                  <a:srgbClr val="FF0000"/>
                </a:solidFill>
              </a:rPr>
              <a:t>="</a:t>
            </a:r>
            <a:r>
              <a:rPr lang="en-US" sz="3600" b="1" dirty="0" smtClean="0">
                <a:solidFill>
                  <a:srgbClr val="FF0000"/>
                </a:solidFill>
              </a:rPr>
              <a:t>dcterms:W3CDTF</a:t>
            </a:r>
            <a:r>
              <a:rPr lang="en-US" sz="3600" dirty="0" smtClean="0">
                <a:solidFill>
                  <a:srgbClr val="FF0000"/>
                </a:solidFill>
              </a:rPr>
              <a:t>"&gt;</a:t>
            </a:r>
            <a:r>
              <a:rPr lang="en-US" sz="3600" dirty="0" smtClean="0"/>
              <a:t>1899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dc:date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dc:format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Str. 135-143 ; 21 cm. 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dc:format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dc:description</a:t>
            </a:r>
            <a:r>
              <a:rPr lang="en-US" sz="3600" dirty="0" smtClean="0">
                <a:solidFill>
                  <a:srgbClr val="FF0000"/>
                </a:solidFill>
              </a:rPr>
              <a:t>&gt; </a:t>
            </a:r>
            <a:r>
              <a:rPr lang="en-US" sz="3600" dirty="0" err="1" smtClean="0"/>
              <a:t>Sonder-Abdruck</a:t>
            </a:r>
            <a:r>
              <a:rPr lang="en-US" sz="3600" dirty="0" smtClean="0"/>
              <a:t> </a:t>
            </a:r>
            <a:r>
              <a:rPr lang="en-US" sz="3600" dirty="0" err="1" smtClean="0"/>
              <a:t>aus</a:t>
            </a:r>
            <a:r>
              <a:rPr lang="en-US" sz="3600" dirty="0" smtClean="0"/>
              <a:t> </a:t>
            </a:r>
            <a:r>
              <a:rPr lang="en-US" sz="3600" dirty="0" err="1" smtClean="0"/>
              <a:t>dem</a:t>
            </a:r>
            <a:r>
              <a:rPr lang="en-US" sz="3600" dirty="0" smtClean="0"/>
              <a:t> </a:t>
            </a:r>
            <a:r>
              <a:rPr lang="en-US" sz="3600" dirty="0" err="1" smtClean="0"/>
              <a:t>Rheinischen</a:t>
            </a:r>
            <a:r>
              <a:rPr lang="en-US" sz="3600" dirty="0" smtClean="0"/>
              <a:t> Museum </a:t>
            </a:r>
            <a:r>
              <a:rPr lang="en-US" sz="3600" dirty="0" err="1" smtClean="0"/>
              <a:t>für</a:t>
            </a:r>
            <a:r>
              <a:rPr lang="en-US" sz="3600" dirty="0" smtClean="0"/>
              <a:t> </a:t>
            </a:r>
            <a:r>
              <a:rPr lang="en-US" sz="3600" dirty="0" err="1" smtClean="0"/>
              <a:t>Philologie</a:t>
            </a:r>
            <a:r>
              <a:rPr lang="en-US" sz="3600" dirty="0" smtClean="0"/>
              <a:t>. </a:t>
            </a:r>
            <a:r>
              <a:rPr lang="en-US" sz="3600" dirty="0" err="1" smtClean="0"/>
              <a:t>Neue</a:t>
            </a:r>
            <a:r>
              <a:rPr lang="en-US" sz="3600" dirty="0" smtClean="0"/>
              <a:t> </a:t>
            </a:r>
            <a:r>
              <a:rPr lang="en-US" sz="3600" dirty="0" err="1" smtClean="0"/>
              <a:t>Folge</a:t>
            </a:r>
            <a:r>
              <a:rPr lang="en-US" sz="3600" dirty="0" smtClean="0"/>
              <a:t>. Bd. 54.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dc:description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dc:description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err="1" smtClean="0"/>
              <a:t>Ekslibris</a:t>
            </a:r>
            <a:r>
              <a:rPr lang="en-US" sz="3600" dirty="0" smtClean="0"/>
              <a:t> Dr Heinrich Christensen, </a:t>
            </a:r>
            <a:r>
              <a:rPr lang="sr-Cyrl-RS" sz="3600" dirty="0" smtClean="0"/>
              <a:t>ПБ4 127. </a:t>
            </a:r>
            <a:r>
              <a:rPr lang="sr-Cyrl-R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dc:description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dc:subject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Alexander Magnus, 356-323pne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dc:subject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dc:subject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r>
              <a:rPr lang="en-US" sz="3600" dirty="0" err="1" smtClean="0"/>
              <a:t>Aleksandrida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dc:subject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r>
              <a:rPr lang="en-US" sz="3600" dirty="0" err="1" smtClean="0">
                <a:solidFill>
                  <a:srgbClr val="FF0000"/>
                </a:solidFill>
              </a:rPr>
              <a:t>dc:identifier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xsi:type</a:t>
            </a:r>
            <a:r>
              <a:rPr lang="en-US" sz="3600" dirty="0" smtClean="0">
                <a:solidFill>
                  <a:srgbClr val="FF0000"/>
                </a:solidFill>
              </a:rPr>
              <a:t>="</a:t>
            </a:r>
            <a:r>
              <a:rPr lang="en-US" sz="3600" b="1" dirty="0" err="1" smtClean="0">
                <a:solidFill>
                  <a:srgbClr val="FF0000"/>
                </a:solidFill>
              </a:rPr>
              <a:t>dcterms:URI</a:t>
            </a:r>
            <a:r>
              <a:rPr lang="en-US" sz="3600" dirty="0" smtClean="0">
                <a:solidFill>
                  <a:srgbClr val="FF0000"/>
                </a:solidFill>
              </a:rPr>
              <a:t>"&gt;</a:t>
            </a:r>
            <a:r>
              <a:rPr lang="en-US" sz="3600" dirty="0" smtClean="0"/>
              <a:t>http://phaidrabg.bg.ac.rs/o:654</a:t>
            </a:r>
            <a:r>
              <a:rPr lang="en-US" sz="3600" dirty="0" smtClean="0">
                <a:solidFill>
                  <a:srgbClr val="FF0000"/>
                </a:solidFill>
              </a:rPr>
              <a:t>&lt;/dc:identifier&gt;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&lt;dc:identifier&gt;</a:t>
            </a:r>
            <a:r>
              <a:rPr lang="en-US" sz="3600" dirty="0" smtClean="0"/>
              <a:t>37406223</a:t>
            </a:r>
            <a:r>
              <a:rPr lang="en-US" sz="3600" dirty="0" smtClean="0">
                <a:solidFill>
                  <a:srgbClr val="FF0000"/>
                </a:solidFill>
              </a:rPr>
              <a:t>&lt;/</a:t>
            </a:r>
            <a:r>
              <a:rPr lang="en-US" sz="3600" dirty="0" err="1" smtClean="0">
                <a:solidFill>
                  <a:srgbClr val="FF0000"/>
                </a:solidFill>
              </a:rPr>
              <a:t>dc:identifier</a:t>
            </a:r>
            <a:r>
              <a:rPr lang="en-US" sz="36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sz="3600" dirty="0" smtClean="0"/>
              <a:t>&lt;/</a:t>
            </a:r>
            <a:r>
              <a:rPr lang="en-US" sz="3600" dirty="0" err="1" smtClean="0"/>
              <a:t>dc:dc</a:t>
            </a:r>
            <a:r>
              <a:rPr lang="en-US" sz="3600" dirty="0" smtClean="0"/>
              <a:t>&gt;</a:t>
            </a:r>
          </a:p>
          <a:p>
            <a:r>
              <a:rPr lang="en-US" sz="3600" dirty="0" smtClean="0"/>
              <a:t>&lt;/dc:collection&gt;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 abstract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Овим моделом показуја се како изгледају везе између ентитета. Било која </a:t>
            </a:r>
            <a:r>
              <a:rPr lang="ru-RU" dirty="0" smtClean="0"/>
              <a:t>ш</a:t>
            </a:r>
            <a:r>
              <a:rPr lang="ru-RU" dirty="0" smtClean="0"/>
              <a:t>ема </a:t>
            </a:r>
            <a:r>
              <a:rPr lang="ru-RU" dirty="0" smtClean="0"/>
              <a:t>за метаподатке може бити изграђена на овом моделу.</a:t>
            </a:r>
          </a:p>
          <a:p>
            <a:endParaRPr lang="ru-RU" dirty="0" smtClean="0"/>
          </a:p>
          <a:p>
            <a:r>
              <a:rPr lang="ru-RU" dirty="0" smtClean="0"/>
              <a:t>Састоји се из три дела:</a:t>
            </a:r>
          </a:p>
          <a:p>
            <a:pPr lvl="0"/>
            <a:r>
              <a:rPr lang="en-US" dirty="0" smtClean="0"/>
              <a:t>DCMI resource model</a:t>
            </a:r>
          </a:p>
          <a:p>
            <a:pPr lvl="0"/>
            <a:r>
              <a:rPr lang="en-US" dirty="0" smtClean="0"/>
              <a:t>DCMI description set model</a:t>
            </a:r>
          </a:p>
          <a:p>
            <a:pPr lvl="0"/>
            <a:r>
              <a:rPr lang="en-US" dirty="0" smtClean="0"/>
              <a:t>DCMI vocabulary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17831" t="10078" r="16823" b="24805"/>
          <a:stretch>
            <a:fillRect/>
          </a:stretch>
        </p:blipFill>
        <p:spPr bwMode="auto">
          <a:xfrm>
            <a:off x="285148" y="1552106"/>
            <a:ext cx="8502266" cy="476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1072" t="10476" r="17121" b="20476"/>
          <a:stretch>
            <a:fillRect/>
          </a:stretch>
        </p:blipFill>
        <p:spPr bwMode="auto">
          <a:xfrm>
            <a:off x="214282" y="1714488"/>
            <a:ext cx="8358246" cy="47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0680" t="10000" r="16854" b="21667"/>
          <a:stretch>
            <a:fillRect/>
          </a:stretch>
        </p:blipFill>
        <p:spPr bwMode="auto">
          <a:xfrm>
            <a:off x="472509" y="1434477"/>
            <a:ext cx="8127545" cy="499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Схеме за метаподатке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Даблинско језгро </a:t>
            </a:r>
            <a:r>
              <a:rPr lang="en-US" dirty="0" smtClean="0"/>
              <a:t>(Dublin Core)</a:t>
            </a:r>
            <a:endParaRPr lang="sr-Cyrl-RS" dirty="0" smtClean="0"/>
          </a:p>
          <a:p>
            <a:r>
              <a:rPr lang="en-US" dirty="0" smtClean="0"/>
              <a:t>TEI (Text Encoding Initiative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en-US" dirty="0" smtClean="0"/>
              <a:t>METS</a:t>
            </a:r>
            <a:r>
              <a:rPr lang="sr-Cyrl-RS" dirty="0" smtClean="0"/>
              <a:t> </a:t>
            </a:r>
            <a:r>
              <a:rPr lang="en-US" dirty="0" smtClean="0"/>
              <a:t>(Metadata Encoding and Transmission Standard)</a:t>
            </a:r>
            <a:endParaRPr lang="sr-Cyrl-RS" dirty="0" smtClean="0"/>
          </a:p>
          <a:p>
            <a:r>
              <a:rPr lang="en-US" dirty="0" smtClean="0"/>
              <a:t>MODS (Metadata Object Description Schema)</a:t>
            </a:r>
            <a:endParaRPr lang="sr-Cyrl-RS" dirty="0" smtClean="0"/>
          </a:p>
          <a:p>
            <a:r>
              <a:rPr lang="en-US" dirty="0" smtClean="0"/>
              <a:t>LOM (Learning Object Metadata)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DC – </a:t>
            </a:r>
            <a:r>
              <a:rPr lang="sr-Cyrl-RS" dirty="0" smtClean="0"/>
              <a:t>недостаци и погодности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Погодности: </a:t>
            </a:r>
          </a:p>
          <a:p>
            <a:r>
              <a:rPr lang="sr-Cyrl-RS" dirty="0" smtClean="0"/>
              <a:t>Применљив на све врсте ресурса – главни недостатак – не могу добро да се опишу сложени ресурси</a:t>
            </a:r>
          </a:p>
          <a:p>
            <a:r>
              <a:rPr lang="sr-Cyrl-RS" dirty="0" smtClean="0"/>
              <a:t>Могу да га користе и мање обучени билиотекари и корисници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е </a:t>
            </a:r>
            <a:r>
              <a:rPr lang="ru-RU" dirty="0" smtClean="0"/>
              <a:t>постоје каталошка правила 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изак </a:t>
            </a:r>
            <a:r>
              <a:rPr lang="ru-RU" dirty="0" smtClean="0"/>
              <a:t>степен уједначености података у примени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Даблинско језгро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Даблинско језгро је стандард за метаподатке који се састоји од сета елемената за опис широког спектра извора на мрежи</a:t>
            </a:r>
          </a:p>
          <a:p>
            <a:endParaRPr lang="ru-RU" dirty="0" smtClean="0"/>
          </a:p>
          <a:p>
            <a:r>
              <a:rPr lang="en-US" dirty="0" smtClean="0"/>
              <a:t>Dublin Core Metadata Initiative – DCMI</a:t>
            </a:r>
            <a:r>
              <a:rPr lang="sr-Cyrl-RS" dirty="0" smtClean="0"/>
              <a:t> (</a:t>
            </a:r>
            <a:r>
              <a:rPr lang="en-US" dirty="0" smtClean="0"/>
              <a:t>http://dublincore.org/</a:t>
            </a:r>
            <a:r>
              <a:rPr lang="sr-Cyrl-RS" dirty="0" smtClean="0"/>
              <a:t>)</a:t>
            </a:r>
          </a:p>
          <a:p>
            <a:endParaRPr lang="sr-Cyrl-RS" b="1" dirty="0" smtClean="0"/>
          </a:p>
          <a:p>
            <a:r>
              <a:rPr lang="sr-Cyrl-RS" dirty="0" smtClean="0"/>
              <a:t>Карактеристике: </a:t>
            </a:r>
            <a:r>
              <a:rPr lang="ru-RU" dirty="0" smtClean="0"/>
              <a:t>једноставност (у креирању и коришћењу), општа семантика, проширив и међународни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Елементи су опциони, поновљиви и могу се појављивати у било ком редоследу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 (Text Encoding Initiative)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r-Cyrl-CS" dirty="0" smtClean="0"/>
          </a:p>
          <a:p>
            <a:r>
              <a:rPr lang="sr-Cyrl-CS" dirty="0" smtClean="0"/>
              <a:t>Иницијатива за кодирање текста - међународни пројекат који су 1987. године започеле три асоцијације: </a:t>
            </a:r>
            <a:r>
              <a:rPr lang="sr-Latn-CS" dirty="0" smtClean="0"/>
              <a:t>ACH (Association of Computer in the Humanities), ALLC (Association of Literary and Linguistic Computing)</a:t>
            </a:r>
            <a:r>
              <a:rPr lang="sr-Cyrl-CS" dirty="0" smtClean="0"/>
              <a:t> и</a:t>
            </a:r>
            <a:r>
              <a:rPr lang="sr-Latn-CS" dirty="0" smtClean="0"/>
              <a:t> ACL (Association for Computational Linguistics)</a:t>
            </a:r>
            <a:endParaRPr lang="sr-Cyrl-RS" dirty="0" smtClean="0"/>
          </a:p>
          <a:p>
            <a:endParaRPr lang="sr-Cyrl-CS" dirty="0" smtClean="0"/>
          </a:p>
          <a:p>
            <a:r>
              <a:rPr lang="sr-Cyrl-CS" dirty="0" smtClean="0"/>
              <a:t>Препоруке за кодирање и размену електронских текстова (</a:t>
            </a:r>
            <a:r>
              <a:rPr lang="sr-Latn-CS" dirty="0" smtClean="0"/>
              <a:t>Guidelines for Elektronic Text Encoding and Interchange</a:t>
            </a:r>
            <a:r>
              <a:rPr lang="sr-Cyrl-CS" dirty="0" smtClean="0"/>
              <a:t>) - 1994. године (</a:t>
            </a:r>
            <a:r>
              <a:rPr lang="en-US" dirty="0" smtClean="0"/>
              <a:t>http://www.tei-c.org/Guidelines/</a:t>
            </a:r>
            <a:r>
              <a:rPr lang="sr-Cyrl-C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</a:t>
            </a:r>
            <a:r>
              <a:rPr lang="sr-Cyrl-RS" dirty="0" smtClean="0"/>
              <a:t> - заглавље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r-Cyrl-CS" dirty="0" smtClean="0"/>
          </a:p>
          <a:p>
            <a:r>
              <a:rPr lang="sr-Cyrl-CS" dirty="0" smtClean="0"/>
              <a:t>Поред </a:t>
            </a:r>
            <a:r>
              <a:rPr lang="sr-Cyrl-CS" dirty="0" smtClean="0"/>
              <a:t>детаља о томе како треба кодирати текст, </a:t>
            </a:r>
            <a:r>
              <a:rPr lang="sr-Latn-CS" dirty="0" smtClean="0"/>
              <a:t>TEI</a:t>
            </a:r>
            <a:r>
              <a:rPr lang="sr-Cyrl-CS" dirty="0" smtClean="0"/>
              <a:t> општа правила дефинишу </a:t>
            </a:r>
            <a:r>
              <a:rPr lang="sr-Cyrl-CS" dirty="0" smtClean="0"/>
              <a:t>и део </a:t>
            </a:r>
            <a:r>
              <a:rPr lang="sr-Cyrl-CS" dirty="0" smtClean="0"/>
              <a:t>уграђеног заглавља у извор који садржи метаподатке о делу. Заснован </a:t>
            </a:r>
            <a:r>
              <a:rPr lang="sr-Cyrl-CS" dirty="0" smtClean="0"/>
              <a:t>је на </a:t>
            </a:r>
            <a:r>
              <a:rPr lang="de-DE" dirty="0" smtClean="0"/>
              <a:t>XML-</a:t>
            </a:r>
            <a:r>
              <a:rPr lang="sr-Cyrl-RS" dirty="0" smtClean="0"/>
              <a:t>у</a:t>
            </a:r>
            <a:endParaRPr lang="sr-Cyrl-CS" dirty="0" smtClean="0"/>
          </a:p>
          <a:p>
            <a:endParaRPr lang="sr-Cyrl-RS" dirty="0" smtClean="0"/>
          </a:p>
          <a:p>
            <a:r>
              <a:rPr lang="sr-Latn-CS" dirty="0" smtClean="0"/>
              <a:t>TEI за</a:t>
            </a:r>
            <a:r>
              <a:rPr lang="sr-Cyrl-CS" dirty="0" smtClean="0"/>
              <a:t>главље, као и цела </a:t>
            </a:r>
            <a:r>
              <a:rPr lang="sr-Latn-CS" dirty="0" smtClean="0"/>
              <a:t>TEI</a:t>
            </a:r>
            <a:r>
              <a:rPr lang="sr-Cyrl-CS" dirty="0" smtClean="0"/>
              <a:t> </a:t>
            </a:r>
            <a:r>
              <a:rPr lang="sr-Cyrl-CS" dirty="0" smtClean="0"/>
              <a:t>ш</a:t>
            </a:r>
            <a:r>
              <a:rPr lang="sr-Cyrl-CS" dirty="0" smtClean="0"/>
              <a:t>ема</a:t>
            </a:r>
            <a:r>
              <a:rPr lang="sr-Cyrl-CS" dirty="0" smtClean="0"/>
              <a:t>, садржи утврђене </a:t>
            </a:r>
            <a:r>
              <a:rPr lang="sr-Cyrl-CS" dirty="0" smtClean="0"/>
              <a:t>тагове</a:t>
            </a:r>
            <a:r>
              <a:rPr lang="sr-Cyrl-CS" dirty="0" smtClean="0"/>
              <a:t> и </a:t>
            </a:r>
            <a:r>
              <a:rPr lang="sr-Cyrl-CS" dirty="0" smtClean="0"/>
              <a:t>правила која описују структуру и елементе документа. Временом је развијена једноставнија верзија „</a:t>
            </a:r>
            <a:r>
              <a:rPr lang="sr-Latn-CS" dirty="0" smtClean="0"/>
              <a:t>TEI</a:t>
            </a:r>
            <a:r>
              <a:rPr lang="sr-Cyrl-CS" dirty="0" smtClean="0"/>
              <a:t> лајт“ која се примењује у библиотекама (</a:t>
            </a:r>
            <a:r>
              <a:rPr lang="en-US" dirty="0" smtClean="0"/>
              <a:t>http://www.tei-c.org/Guidelines/Customization/Lite/</a:t>
            </a:r>
            <a:r>
              <a:rPr lang="sr-Cyrl-C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METS</a:t>
            </a:r>
            <a:r>
              <a:rPr lang="sr-Cyrl-RS" sz="3600" dirty="0" smtClean="0"/>
              <a:t> </a:t>
            </a:r>
            <a:r>
              <a:rPr lang="en-US" sz="3600" dirty="0" smtClean="0"/>
              <a:t>(Metadata Encoding and Transmission Standard)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sr-Cyrl-CS" dirty="0" smtClean="0"/>
              <a:t>Спецификација, заснована на XML-у, за кодирање и преношење података</a:t>
            </a:r>
          </a:p>
          <a:p>
            <a:endParaRPr lang="sr-Cyrl-RS" dirty="0" smtClean="0"/>
          </a:p>
          <a:p>
            <a:r>
              <a:rPr lang="sr-Latn-CS" dirty="0" smtClean="0"/>
              <a:t>METS XML </a:t>
            </a:r>
            <a:r>
              <a:rPr lang="sr-Cyrl-RS" dirty="0" smtClean="0"/>
              <a:t>ш</a:t>
            </a:r>
            <a:r>
              <a:rPr lang="sr-Latn-CS" dirty="0" smtClean="0"/>
              <a:t>ем</a:t>
            </a:r>
            <a:r>
              <a:rPr lang="sr-Cyrl-CS" dirty="0" smtClean="0"/>
              <a:t>у је </a:t>
            </a:r>
            <a:r>
              <a:rPr lang="sr-Latn-CS" dirty="0" smtClean="0"/>
              <a:t>2001. године </a:t>
            </a:r>
            <a:r>
              <a:rPr lang="sr-Cyrl-CS" dirty="0" smtClean="0"/>
              <a:t>креирала Федерација дигиталних библиотека (</a:t>
            </a:r>
            <a:r>
              <a:rPr lang="en-US" dirty="0" smtClean="0"/>
              <a:t>Digital Library Federation DLF</a:t>
            </a:r>
            <a:r>
              <a:rPr lang="sr-Cyrl-CS" dirty="0" smtClean="0"/>
              <a:t>), а подржала је Конгресна библиотека</a:t>
            </a:r>
          </a:p>
          <a:p>
            <a:endParaRPr lang="en-US" dirty="0" smtClean="0"/>
          </a:p>
          <a:p>
            <a:r>
              <a:rPr lang="en-US" dirty="0" smtClean="0"/>
              <a:t>http://www.loc.gov/standards/mets/METSOverview.v2.html</a:t>
            </a:r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 smtClean="0"/>
              <a:t>Садржи:</a:t>
            </a:r>
          </a:p>
          <a:p>
            <a:r>
              <a:rPr lang="sr-Latn-CS" dirty="0" smtClean="0"/>
              <a:t>описн</a:t>
            </a:r>
            <a:r>
              <a:rPr lang="sr-Cyrl-RS" dirty="0" smtClean="0"/>
              <a:t>е</a:t>
            </a:r>
            <a:r>
              <a:rPr lang="sr-Latn-CS" dirty="0" smtClean="0"/>
              <a:t> метапода</a:t>
            </a:r>
            <a:r>
              <a:rPr lang="sr-Cyrl-RS" dirty="0" smtClean="0"/>
              <a:t>тке</a:t>
            </a:r>
            <a:r>
              <a:rPr lang="sr-Latn-CS" dirty="0" smtClean="0"/>
              <a:t>, </a:t>
            </a:r>
            <a:endParaRPr lang="sr-Cyrl-RS" dirty="0" smtClean="0"/>
          </a:p>
          <a:p>
            <a:r>
              <a:rPr lang="sr-Latn-CS" dirty="0" smtClean="0"/>
              <a:t>административн</a:t>
            </a:r>
            <a:r>
              <a:rPr lang="sr-Cyrl-RS" dirty="0" smtClean="0"/>
              <a:t>е</a:t>
            </a:r>
            <a:r>
              <a:rPr lang="sr-Latn-CS" dirty="0" smtClean="0"/>
              <a:t> метапода</a:t>
            </a:r>
            <a:r>
              <a:rPr lang="sr-Cyrl-RS" dirty="0" smtClean="0"/>
              <a:t>тке</a:t>
            </a:r>
            <a:r>
              <a:rPr lang="sr-Latn-CS" dirty="0" smtClean="0"/>
              <a:t> (</a:t>
            </a:r>
            <a:r>
              <a:rPr lang="sr-Cyrl-CS" dirty="0" smtClean="0"/>
              <a:t>две врсте података: права интелектуалне својине која се односе на садржај дигиталних објеката и извора из ког је изведен дигитални објекат; технички метаподаци који се односе на сам садржај датотека</a:t>
            </a:r>
            <a:r>
              <a:rPr lang="sr-Latn-CS" dirty="0" smtClean="0"/>
              <a:t>)</a:t>
            </a:r>
            <a:r>
              <a:rPr lang="sr-Cyrl-CS" dirty="0" smtClean="0"/>
              <a:t>, </a:t>
            </a:r>
          </a:p>
          <a:p>
            <a:r>
              <a:rPr lang="sr-Cyrl-CS" dirty="0" smtClean="0"/>
              <a:t>техничке метаподатке (формат датотеке, технологија која је коришћена приликом скенирања као и дигиталне тренсформације и компресије које су урађене над датотеком).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MODS (Metadata Object Description Schema)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r-Cyrl-CS" dirty="0" smtClean="0"/>
          </a:p>
          <a:p>
            <a:r>
              <a:rPr lang="sr-Cyrl-CS" dirty="0" smtClean="0"/>
              <a:t>Развила </a:t>
            </a:r>
            <a:r>
              <a:rPr lang="sr-Cyrl-CS" dirty="0" smtClean="0"/>
              <a:t>Конгресна библиотека 2002. године како би се олакшало превођење </a:t>
            </a:r>
            <a:r>
              <a:rPr lang="sr-Latn-CS" dirty="0" smtClean="0"/>
              <a:t>MARC</a:t>
            </a:r>
            <a:r>
              <a:rPr lang="sr-Cyrl-CS" dirty="0" smtClean="0"/>
              <a:t> записа у XML формат тако да садржи кључне елементе из формата </a:t>
            </a:r>
            <a:r>
              <a:rPr lang="sr-Latn-CS" dirty="0" smtClean="0"/>
              <a:t>MARC</a:t>
            </a:r>
            <a:r>
              <a:rPr lang="sr-Cyrl-CS" dirty="0" smtClean="0"/>
              <a:t> </a:t>
            </a:r>
            <a:r>
              <a:rPr lang="sr-Cyrl-CS" dirty="0" smtClean="0"/>
              <a:t>али </a:t>
            </a:r>
            <a:r>
              <a:rPr lang="sr-Cyrl-CS" dirty="0" smtClean="0"/>
              <a:t>не дефинише сва поља из </a:t>
            </a:r>
            <a:r>
              <a:rPr lang="sr-Latn-CS" dirty="0" smtClean="0"/>
              <a:t>MARC</a:t>
            </a:r>
            <a:r>
              <a:rPr lang="sr-Cyrl-CS" dirty="0" smtClean="0"/>
              <a:t> записа</a:t>
            </a:r>
          </a:p>
          <a:p>
            <a:r>
              <a:rPr lang="sr-Cyrl-CS" dirty="0" smtClean="0"/>
              <a:t>Предности: велико поклапање са постојећим описима ресурса, мање детаља него у </a:t>
            </a:r>
            <a:r>
              <a:rPr lang="sr-Latn-CS" dirty="0" smtClean="0"/>
              <a:t>MARC</a:t>
            </a:r>
            <a:r>
              <a:rPr lang="sr-Cyrl-CS" dirty="0" smtClean="0"/>
              <a:t> запису и велика могућност мапирања са Даблинским језгром и другим форматима заснованим на XML-у</a:t>
            </a:r>
            <a:endParaRPr lang="en-US" dirty="0" smtClean="0"/>
          </a:p>
          <a:p>
            <a:r>
              <a:rPr lang="en-US" dirty="0" smtClean="0"/>
              <a:t>http://www.loc.gov/standards/mods/</a:t>
            </a:r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2747</Words>
  <Application>Microsoft Office PowerPoint</Application>
  <PresentationFormat>On-screen Show (4:3)</PresentationFormat>
  <Paragraphs>340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Метаподаци у савременом библиотекарству</vt:lpstr>
      <vt:lpstr>Схеме за метаподатке</vt:lpstr>
      <vt:lpstr>Схеме за метаподатке</vt:lpstr>
      <vt:lpstr>Даблинско језгро</vt:lpstr>
      <vt:lpstr>TEI (Text Encoding Initiative)</vt:lpstr>
      <vt:lpstr>TEI - заглавље</vt:lpstr>
      <vt:lpstr>METS (Metadata Encoding and Transmission Standard)</vt:lpstr>
      <vt:lpstr>METS</vt:lpstr>
      <vt:lpstr>MODS (Metadata Object Description Schema)</vt:lpstr>
      <vt:lpstr>LOM (Learning Object Metadata)</vt:lpstr>
      <vt:lpstr>LOM – елементи и вредности</vt:lpstr>
      <vt:lpstr>XML – eXtensible Markup Language</vt:lpstr>
      <vt:lpstr>Slide 13</vt:lpstr>
      <vt:lpstr>Slide 14</vt:lpstr>
      <vt:lpstr>Даблинско језгро</vt:lpstr>
      <vt:lpstr>Даблинско језгро</vt:lpstr>
      <vt:lpstr>Карактеристике DC-ja</vt:lpstr>
      <vt:lpstr>Циљеви DC-ja</vt:lpstr>
      <vt:lpstr>Циљеви DC-ja</vt:lpstr>
      <vt:lpstr>Синтакса DC-ja</vt:lpstr>
      <vt:lpstr>Класе појмова</vt:lpstr>
      <vt:lpstr>Основни сет елемената</vt:lpstr>
      <vt:lpstr>Квалификовани опис</vt:lpstr>
      <vt:lpstr>Креирање записа у DC-ју</vt:lpstr>
      <vt:lpstr>Пример DC/XML</vt:lpstr>
      <vt:lpstr>DC abstract model</vt:lpstr>
      <vt:lpstr>Slide 27</vt:lpstr>
      <vt:lpstr>Slide 28</vt:lpstr>
      <vt:lpstr>Slide 29</vt:lpstr>
      <vt:lpstr>DC – недостаци и погодности</vt:lpstr>
    </vt:vector>
  </TitlesOfParts>
  <Company>Univerzitetska biblioteka "Svetozar Marković"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Milošević</dc:creator>
  <cp:lastModifiedBy>jelena</cp:lastModifiedBy>
  <cp:revision>187</cp:revision>
  <dcterms:created xsi:type="dcterms:W3CDTF">2012-10-01T10:41:38Z</dcterms:created>
  <dcterms:modified xsi:type="dcterms:W3CDTF">2015-11-20T09:29:41Z</dcterms:modified>
</cp:coreProperties>
</file>