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91" r:id="rId2"/>
    <p:sldId id="292" r:id="rId3"/>
    <p:sldId id="293" r:id="rId4"/>
    <p:sldId id="294" r:id="rId5"/>
    <p:sldId id="295" r:id="rId6"/>
    <p:sldId id="296" r:id="rId7"/>
    <p:sldId id="297" r:id="rId8"/>
    <p:sldId id="299" r:id="rId9"/>
    <p:sldId id="301" r:id="rId10"/>
    <p:sldId id="302" r:id="rId11"/>
    <p:sldId id="300" r:id="rId12"/>
    <p:sldId id="305" r:id="rId13"/>
    <p:sldId id="319" r:id="rId14"/>
    <p:sldId id="298" r:id="rId15"/>
    <p:sldId id="306" r:id="rId16"/>
    <p:sldId id="307" r:id="rId17"/>
    <p:sldId id="308" r:id="rId18"/>
    <p:sldId id="309" r:id="rId19"/>
    <p:sldId id="310" r:id="rId20"/>
    <p:sldId id="315" r:id="rId21"/>
    <p:sldId id="312" r:id="rId22"/>
    <p:sldId id="313" r:id="rId23"/>
    <p:sldId id="314" r:id="rId24"/>
    <p:sldId id="316" r:id="rId25"/>
    <p:sldId id="317" r:id="rId26"/>
    <p:sldId id="318" r:id="rId27"/>
    <p:sldId id="320" r:id="rId28"/>
    <p:sldId id="321" r:id="rId29"/>
    <p:sldId id="322" r:id="rId30"/>
    <p:sldId id="323" r:id="rId31"/>
    <p:sldId id="324" r:id="rId32"/>
    <p:sldId id="325" r:id="rId33"/>
    <p:sldId id="328" r:id="rId34"/>
    <p:sldId id="331" r:id="rId35"/>
    <p:sldId id="329" r:id="rId36"/>
    <p:sldId id="33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7D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632" autoAdjust="0"/>
    <p:restoredTop sz="78986" autoAdjust="0"/>
  </p:normalViewPr>
  <p:slideViewPr>
    <p:cSldViewPr>
      <p:cViewPr>
        <p:scale>
          <a:sx n="71" d="100"/>
          <a:sy n="71" d="100"/>
        </p:scale>
        <p:origin x="-1188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32674-2644-46F3-AA9B-2C49B7190F08}" type="datetimeFigureOut">
              <a:rPr lang="en-US" smtClean="0"/>
              <a:pPr/>
              <a:t>3/21/2018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00B26-61F1-42C0-AE59-ADCE8BFF9FA6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292C7-DE7A-4AC1-8432-20FA6716A1F0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62FFB-F7B5-443F-912F-A5326D0AF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2FFB-F7B5-443F-912F-A5326D0AFBD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2FFB-F7B5-443F-912F-A5326D0AFBD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96BA81-6333-49AD-BA3F-5FFC3AB3ABF6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9E0C7E-E1BA-4B5A-81D6-81A77A51751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0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677786-225F-4E2F-962C-5ADB693C35A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BCE71D-3796-4E4C-AD69-282F76DC7E0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815533-A32F-4B57-A283-A6E272E6DD8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D0DC05-B015-47D8-BF54-2B8652633ADD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125" y="4343130"/>
            <a:ext cx="5888038" cy="411657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720" tIns="44859" rIns="89720" bIns="44859"/>
          <a:lstStyle/>
          <a:p>
            <a:pPr eaLnBrk="1" hangingPunct="1"/>
            <a:endParaRPr lang="sr-Latn-RS" sz="1600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F2E9BA-4DA2-4249-9CDD-ABA26B6E59D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730" tIns="44865" rIns="89730" bIns="44865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6CEC31-3A44-4B0D-8D3C-C1BBDAB5EC5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730" tIns="44865" rIns="89730" bIns="44865"/>
          <a:lstStyle/>
          <a:p>
            <a:pPr eaLnBrk="1" hangingPunct="1"/>
            <a:endParaRPr lang="en-US" sz="1200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2FFB-F7B5-443F-912F-A5326D0AFBD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2FFB-F7B5-443F-912F-A5326D0AFBD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2FFB-F7B5-443F-912F-A5326D0AFBD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2FFB-F7B5-443F-912F-A5326D0AFBD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Cyrl-C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2FFB-F7B5-443F-912F-A5326D0AFBD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2FFB-F7B5-443F-912F-A5326D0AFBD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2FFB-F7B5-443F-912F-A5326D0AFBD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2FFB-F7B5-443F-912F-A5326D0AFBD1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2FFB-F7B5-443F-912F-A5326D0AFBD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2FFB-F7B5-443F-912F-A5326D0AFBD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BAA650-52E6-481B-9C59-F39D2CEF18C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68963" name="Rectangle 7"/>
          <p:cNvSpPr txBox="1">
            <a:spLocks noGrp="1" noChangeArrowheads="1"/>
          </p:cNvSpPr>
          <p:nvPr/>
        </p:nvSpPr>
        <p:spPr bwMode="auto">
          <a:xfrm>
            <a:off x="3884613" y="8683178"/>
            <a:ext cx="2971800" cy="459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928B740D-EC7C-47F7-A763-A4F22B98297C}" type="slidenum">
              <a:rPr lang="en-US" sz="1200" b="0">
                <a:latin typeface="Arial" charset="0"/>
              </a:rPr>
              <a:pPr algn="r" defTabSz="931863"/>
              <a:t>9</a:t>
            </a:fld>
            <a:endParaRPr lang="en-US" sz="1200" b="0">
              <a:latin typeface="Arial" charset="0"/>
            </a:endParaRPr>
          </a:p>
        </p:txBody>
      </p:sp>
      <p:sp>
        <p:nvSpPr>
          <p:cNvPr id="168964" name="Rectangle 7"/>
          <p:cNvSpPr txBox="1">
            <a:spLocks noGrp="1" noChangeArrowheads="1"/>
          </p:cNvSpPr>
          <p:nvPr/>
        </p:nvSpPr>
        <p:spPr bwMode="auto">
          <a:xfrm>
            <a:off x="3884613" y="8683178"/>
            <a:ext cx="2971800" cy="459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93F132A4-602C-4E32-BF21-B3E5DABD2EAA}" type="slidenum">
              <a:rPr lang="en-US" sz="1200" b="0">
                <a:latin typeface="Arial" charset="0"/>
              </a:rPr>
              <a:pPr algn="r" defTabSz="931863"/>
              <a:t>9</a:t>
            </a:fld>
            <a:endParaRPr lang="en-US" sz="1200" b="0">
              <a:latin typeface="Arial" charset="0"/>
            </a:endParaRPr>
          </a:p>
        </p:txBody>
      </p:sp>
      <p:sp>
        <p:nvSpPr>
          <p:cNvPr id="168965" name="Rectangle 7"/>
          <p:cNvSpPr txBox="1">
            <a:spLocks noGrp="1" noChangeArrowheads="1"/>
          </p:cNvSpPr>
          <p:nvPr/>
        </p:nvSpPr>
        <p:spPr bwMode="auto">
          <a:xfrm>
            <a:off x="3884613" y="8683178"/>
            <a:ext cx="2971800" cy="459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7" tIns="46585" rIns="93167" bIns="46585" anchor="b"/>
          <a:lstStyle/>
          <a:p>
            <a:pPr algn="r" defTabSz="931863"/>
            <a:fld id="{832BA0B5-0A57-48CE-A4A5-9B47C7335EC4}" type="slidenum">
              <a:rPr lang="en-US" sz="1200" b="0">
                <a:latin typeface="Arial" charset="0"/>
              </a:rPr>
              <a:pPr algn="r" defTabSz="931863"/>
              <a:t>9</a:t>
            </a:fld>
            <a:endParaRPr lang="en-US" sz="1200" b="0">
              <a:latin typeface="Arial" charset="0"/>
            </a:endParaRPr>
          </a:p>
        </p:txBody>
      </p:sp>
      <p:sp>
        <p:nvSpPr>
          <p:cNvPr id="168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29000"/>
          </a:xfrm>
          <a:ln/>
        </p:spPr>
      </p:sp>
      <p:sp>
        <p:nvSpPr>
          <p:cNvPr id="1689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316930"/>
            <a:ext cx="6248400" cy="4827070"/>
          </a:xfrm>
          <a:noFill/>
          <a:ln/>
        </p:spPr>
        <p:txBody>
          <a:bodyPr lIns="93167" tIns="46585" rIns="93167" bIns="46585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F1F141-9858-4F53-81D2-0C1425A4296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69987" name="Rectangle 7"/>
          <p:cNvSpPr txBox="1">
            <a:spLocks noGrp="1" noChangeArrowheads="1"/>
          </p:cNvSpPr>
          <p:nvPr/>
        </p:nvSpPr>
        <p:spPr bwMode="auto">
          <a:xfrm>
            <a:off x="3884613" y="8683178"/>
            <a:ext cx="2971800" cy="459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AD4A5AFF-441C-4954-89A1-B0B6EE96AC02}" type="slidenum">
              <a:rPr lang="en-US" sz="1200" b="0">
                <a:latin typeface="Arial" charset="0"/>
              </a:rPr>
              <a:pPr algn="r" defTabSz="931863"/>
              <a:t>10</a:t>
            </a:fld>
            <a:endParaRPr lang="en-US" sz="1200" b="0">
              <a:latin typeface="Arial" charset="0"/>
            </a:endParaRPr>
          </a:p>
        </p:txBody>
      </p:sp>
      <p:sp>
        <p:nvSpPr>
          <p:cNvPr id="169988" name="Rectangle 7"/>
          <p:cNvSpPr txBox="1">
            <a:spLocks noGrp="1" noChangeArrowheads="1"/>
          </p:cNvSpPr>
          <p:nvPr/>
        </p:nvSpPr>
        <p:spPr bwMode="auto">
          <a:xfrm>
            <a:off x="3884613" y="8683178"/>
            <a:ext cx="2971800" cy="459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6297F31E-C780-4805-AE7A-0A4D1848A39C}" type="slidenum">
              <a:rPr lang="en-US" sz="1200" b="0">
                <a:latin typeface="Arial" charset="0"/>
              </a:rPr>
              <a:pPr algn="r" defTabSz="931863"/>
              <a:t>10</a:t>
            </a:fld>
            <a:endParaRPr lang="en-US" sz="1200" b="0">
              <a:latin typeface="Arial" charset="0"/>
            </a:endParaRPr>
          </a:p>
        </p:txBody>
      </p:sp>
      <p:sp>
        <p:nvSpPr>
          <p:cNvPr id="169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29000"/>
          </a:xfrm>
          <a:ln/>
        </p:spPr>
      </p:sp>
      <p:sp>
        <p:nvSpPr>
          <p:cNvPr id="169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343131"/>
            <a:ext cx="5943600" cy="4115031"/>
          </a:xfrm>
          <a:noFill/>
          <a:ln/>
        </p:spPr>
        <p:txBody>
          <a:bodyPr lIns="93177" tIns="46589" rIns="93177" bIns="46589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CC8793-3063-4CA4-BA9F-863F0E4FAFE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56F23-95C0-4ABA-AD98-77BBA39FF78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2FFB-F7B5-443F-912F-A5326D0AFBD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tle-backgrou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6192688" cy="1902073"/>
          </a:xfrm>
        </p:spPr>
        <p:txBody>
          <a:bodyPr/>
          <a:lstStyle>
            <a:lvl1pPr>
              <a:defRPr baseline="0">
                <a:solidFill>
                  <a:srgbClr val="C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856984" cy="4320480"/>
          </a:xfrm>
        </p:spPr>
        <p:txBody>
          <a:bodyPr/>
          <a:lstStyle>
            <a:lvl1pPr marL="0" indent="0" algn="l">
              <a:buNone/>
              <a:defRPr i="1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mplate-backgrou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baseline="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baseline="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baseline="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baseline="0"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12A1A-C378-4BC6-A518-FBD1B00FC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C5912-00DF-4087-8D41-65E951C33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7752C-7798-43A1-89D0-18C27FD8B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710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1124744"/>
            <a:ext cx="8856984" cy="5616624"/>
          </a:xfrm>
          <a:prstGeom prst="rect">
            <a:avLst/>
          </a:prstGeom>
          <a:solidFill>
            <a:schemeClr val="bg1">
              <a:alpha val="25000"/>
            </a:schemeClr>
          </a:solidFill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metadataregistry.org/rdabrowse.ht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.com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la.org/files/assets/cataloguing/frbr/frbr.pdf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datoolkit.o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id.loc.gov/tools/bibframe/compare-id/full-ttl" TargetMode="External"/><Relationship Id="rId2" Type="http://schemas.openxmlformats.org/officeDocument/2006/relationships/hyperlink" Target="http://bibframe.org/tools/transform/start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bibframe.org/resources/Xmd1489503608/" TargetMode="External"/><Relationship Id="rId2" Type="http://schemas.openxmlformats.org/officeDocument/2006/relationships/hyperlink" Target="http://bibframe.org/resources/TIr1488965650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bibframe.org/resources/bHq1489503464/" TargetMode="External"/><Relationship Id="rId2" Type="http://schemas.openxmlformats.org/officeDocument/2006/relationships/hyperlink" Target="http://bibframe.org/resources/dLm1488966310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oc.gov/catworkshop/bibfram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6192688" cy="2883170"/>
          </a:xfrm>
        </p:spPr>
        <p:txBody>
          <a:bodyPr>
            <a:noAutofit/>
          </a:bodyPr>
          <a:lstStyle/>
          <a:p>
            <a:r>
              <a:rPr lang="ru-RU" sz="3000" dirty="0" smtClean="0"/>
              <a:t>RDA и BIBFRAME 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ru-RU" sz="3000" dirty="0" smtClean="0"/>
              <a:t>библиографски опис за 21. век</a:t>
            </a:r>
          </a:p>
        </p:txBody>
      </p:sp>
      <p:sp>
        <p:nvSpPr>
          <p:cNvPr id="35841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214414" y="3528137"/>
            <a:ext cx="7000924" cy="301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r-Cyrl-RS" altLang="ja-JP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Perpetua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Cyrl-CS" sz="1800" b="1" i="0" dirty="0" smtClean="0">
                <a:solidFill>
                  <a:schemeClr val="tx1"/>
                </a:solidFill>
              </a:rPr>
              <a:t>ФОРМАТИ RESOURCE DESCRIPTION AND ACCESS (RDA) и BIBLIOGRAPHIC FRAMEWORK (BIBFRAME)</a:t>
            </a:r>
            <a:endParaRPr lang="en-US" sz="1800" i="0" dirty="0" smtClean="0">
              <a:solidFill>
                <a:schemeClr val="tx1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r-Cyrl-CS" altLang="ja-JP" sz="1800" b="1" i="0" dirty="0" smtClean="0">
              <a:solidFill>
                <a:schemeClr val="tx1"/>
              </a:solidFill>
              <a:ea typeface="Perpetu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r-Cyrl-CS" altLang="ja-JP" sz="1800" b="1" i="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r-Cyrl-CS" altLang="ja-JP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r-Cyrl-CS" altLang="ja-JP" sz="1800" b="1" i="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r-Cyrl-CS" altLang="ja-JP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algn="r"/>
            <a:r>
              <a:rPr lang="sr-Cyrl-CS" sz="1800" b="1" dirty="0" smtClean="0"/>
              <a:t>	</a:t>
            </a:r>
            <a:endParaRPr lang="sr-Cyrl-CS" altLang="ja-JP" sz="1800" b="1" i="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r-Cyrl-C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</p:txBody>
      </p:sp>
      <p:sp>
        <p:nvSpPr>
          <p:cNvPr id="677890" name="Text Box 2"/>
          <p:cNvSpPr txBox="1">
            <a:spLocks noChangeArrowheads="1"/>
          </p:cNvSpPr>
          <p:nvPr/>
        </p:nvSpPr>
        <p:spPr bwMode="auto">
          <a:xfrm>
            <a:off x="1371600" y="1676400"/>
            <a:ext cx="1544216" cy="46166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sr-Cyrl-RS" sz="2400" b="1" dirty="0" smtClean="0">
                <a:solidFill>
                  <a:schemeClr val="tx2"/>
                </a:solidFill>
              </a:rPr>
              <a:t>Дело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677891" name="Text Box 3"/>
          <p:cNvSpPr txBox="1">
            <a:spLocks noChangeArrowheads="1"/>
          </p:cNvSpPr>
          <p:nvPr/>
        </p:nvSpPr>
        <p:spPr bwMode="auto">
          <a:xfrm>
            <a:off x="1981200" y="2286000"/>
            <a:ext cx="2374776" cy="46166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sr-Cyrl-RS" sz="2400" b="1" dirty="0" smtClean="0">
                <a:solidFill>
                  <a:schemeClr val="tx2"/>
                </a:solidFill>
              </a:rPr>
              <a:t>Појавни облик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677892" name="Text Box 4"/>
          <p:cNvSpPr txBox="1">
            <a:spLocks noChangeArrowheads="1"/>
          </p:cNvSpPr>
          <p:nvPr/>
        </p:nvSpPr>
        <p:spPr bwMode="auto">
          <a:xfrm>
            <a:off x="2514600" y="2895600"/>
            <a:ext cx="2489448" cy="46166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sr-Cyrl-RS" sz="2400" b="1" dirty="0" smtClean="0">
                <a:solidFill>
                  <a:schemeClr val="tx2"/>
                </a:solidFill>
              </a:rPr>
              <a:t>Манифестација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677893" name="Text Box 5"/>
          <p:cNvSpPr txBox="1">
            <a:spLocks noChangeArrowheads="1"/>
          </p:cNvSpPr>
          <p:nvPr/>
        </p:nvSpPr>
        <p:spPr bwMode="auto">
          <a:xfrm>
            <a:off x="3200400" y="3505200"/>
            <a:ext cx="1803648" cy="46166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sr-Cyrl-RS" sz="2400" b="1" dirty="0" smtClean="0">
                <a:solidFill>
                  <a:schemeClr val="tx2"/>
                </a:solidFill>
              </a:rPr>
              <a:t>Јединица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677903" name="Rectangle 17"/>
          <p:cNvSpPr>
            <a:spLocks noChangeArrowheads="1"/>
          </p:cNvSpPr>
          <p:nvPr/>
        </p:nvSpPr>
        <p:spPr bwMode="auto">
          <a:xfrm>
            <a:off x="5652120" y="4221088"/>
            <a:ext cx="3312368" cy="2448272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b="0">
              <a:latin typeface="Arial" charset="0"/>
            </a:endParaRPr>
          </a:p>
        </p:txBody>
      </p:sp>
      <p:sp>
        <p:nvSpPr>
          <p:cNvPr id="677904" name="Text Box 18"/>
          <p:cNvSpPr txBox="1">
            <a:spLocks noChangeArrowheads="1"/>
          </p:cNvSpPr>
          <p:nvPr/>
        </p:nvSpPr>
        <p:spPr bwMode="auto">
          <a:xfrm>
            <a:off x="3124200" y="4419600"/>
            <a:ext cx="175092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sr-Cyrl-RS" dirty="0" smtClean="0"/>
              <a:t>је у </a:t>
            </a:r>
            <a:r>
              <a:rPr lang="sr-Cyrl-RS" b="1" dirty="0" smtClean="0"/>
              <a:t>власништву</a:t>
            </a:r>
            <a:endParaRPr lang="en-US" b="1" dirty="0"/>
          </a:p>
        </p:txBody>
      </p:sp>
      <p:sp>
        <p:nvSpPr>
          <p:cNvPr id="677905" name="Text Box 19"/>
          <p:cNvSpPr txBox="1">
            <a:spLocks noChangeArrowheads="1"/>
          </p:cNvSpPr>
          <p:nvPr/>
        </p:nvSpPr>
        <p:spPr bwMode="auto">
          <a:xfrm>
            <a:off x="2514600" y="4800600"/>
            <a:ext cx="198804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sr-Cyrl-RS" dirty="0" smtClean="0"/>
              <a:t>ј</a:t>
            </a:r>
            <a:r>
              <a:rPr lang="sr-Cyrl-RS" b="0" dirty="0" smtClean="0"/>
              <a:t>е </a:t>
            </a:r>
            <a:r>
              <a:rPr lang="sr-Cyrl-RS" b="1" dirty="0" smtClean="0"/>
              <a:t>произвео</a:t>
            </a:r>
            <a:r>
              <a:rPr lang="sr-Cyrl-RS" b="0" dirty="0" smtClean="0"/>
              <a:t>/ла/ло</a:t>
            </a:r>
            <a:endParaRPr lang="en-US" b="0" dirty="0"/>
          </a:p>
        </p:txBody>
      </p:sp>
      <p:sp>
        <p:nvSpPr>
          <p:cNvPr id="677913" name="Text Box 27"/>
          <p:cNvSpPr txBox="1">
            <a:spLocks noChangeArrowheads="1"/>
          </p:cNvSpPr>
          <p:nvPr/>
        </p:nvSpPr>
        <p:spPr bwMode="auto">
          <a:xfrm>
            <a:off x="1905000" y="5257800"/>
            <a:ext cx="158688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sr-Cyrl-RS" b="1" dirty="0" smtClean="0"/>
              <a:t>реализује</a:t>
            </a:r>
            <a:endParaRPr lang="en-US" b="1" dirty="0"/>
          </a:p>
        </p:txBody>
      </p:sp>
      <p:sp>
        <p:nvSpPr>
          <p:cNvPr id="677914" name="Text Box 28"/>
          <p:cNvSpPr txBox="1">
            <a:spLocks noChangeArrowheads="1"/>
          </p:cNvSpPr>
          <p:nvPr/>
        </p:nvSpPr>
        <p:spPr bwMode="auto">
          <a:xfrm>
            <a:off x="899592" y="5867400"/>
            <a:ext cx="237700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sr-Cyrl-RS" dirty="0" smtClean="0"/>
              <a:t>ј</a:t>
            </a:r>
            <a:r>
              <a:rPr lang="sr-Cyrl-RS" b="0" dirty="0" smtClean="0"/>
              <a:t>е </a:t>
            </a:r>
            <a:r>
              <a:rPr lang="sr-Cyrl-RS" b="1" dirty="0" smtClean="0"/>
              <a:t>створио</a:t>
            </a:r>
            <a:r>
              <a:rPr lang="sr-Cyrl-RS" b="0" dirty="0" smtClean="0"/>
              <a:t>/ла/ло</a:t>
            </a:r>
            <a:endParaRPr lang="en-US" b="0" dirty="0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5796571" y="4267199"/>
            <a:ext cx="3167406" cy="1856873"/>
            <a:chOff x="3558" y="2256"/>
            <a:chExt cx="1879" cy="1086"/>
          </a:xfrm>
        </p:grpSpPr>
        <p:sp>
          <p:nvSpPr>
            <p:cNvPr id="25623" name="Text Box 15"/>
            <p:cNvSpPr txBox="1">
              <a:spLocks noChangeArrowheads="1"/>
            </p:cNvSpPr>
            <p:nvPr/>
          </p:nvSpPr>
          <p:spPr bwMode="auto">
            <a:xfrm>
              <a:off x="3984" y="2256"/>
              <a:ext cx="940" cy="291"/>
            </a:xfrm>
            <a:prstGeom prst="rect">
              <a:avLst/>
            </a:prstGeom>
            <a:noFill/>
            <a:ln w="3492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sr-Cyrl-RS" sz="2400" b="1" dirty="0" smtClean="0">
                  <a:solidFill>
                    <a:schemeClr val="tx2"/>
                  </a:solidFill>
                </a:rPr>
                <a:t>Особа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25624" name="Text Box 16"/>
            <p:cNvSpPr txBox="1">
              <a:spLocks noChangeArrowheads="1"/>
            </p:cNvSpPr>
            <p:nvPr/>
          </p:nvSpPr>
          <p:spPr bwMode="auto">
            <a:xfrm>
              <a:off x="3558" y="3072"/>
              <a:ext cx="1879" cy="270"/>
            </a:xfrm>
            <a:prstGeom prst="rect">
              <a:avLst/>
            </a:prstGeom>
            <a:noFill/>
            <a:ln w="3492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sr-Cyrl-RS" sz="2400" b="1" dirty="0" smtClean="0">
                  <a:solidFill>
                    <a:schemeClr val="tx2"/>
                  </a:solidFill>
                </a:rPr>
                <a:t>Корпоративно тело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25625" name="Text Box 15"/>
            <p:cNvSpPr txBox="1">
              <a:spLocks noChangeArrowheads="1"/>
            </p:cNvSpPr>
            <p:nvPr/>
          </p:nvSpPr>
          <p:spPr bwMode="auto">
            <a:xfrm>
              <a:off x="3686" y="2688"/>
              <a:ext cx="1452" cy="270"/>
            </a:xfrm>
            <a:prstGeom prst="rect">
              <a:avLst/>
            </a:prstGeom>
            <a:noFill/>
            <a:ln w="3492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sr-Cyrl-RS" sz="2400" b="1" dirty="0" smtClean="0">
                  <a:solidFill>
                    <a:schemeClr val="tx2"/>
                  </a:solidFill>
                </a:rPr>
                <a:t>      Породица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25613" name="Rectangle 36"/>
          <p:cNvSpPr>
            <a:spLocks noChangeArrowheads="1"/>
          </p:cNvSpPr>
          <p:nvPr/>
        </p:nvSpPr>
        <p:spPr bwMode="auto">
          <a:xfrm>
            <a:off x="1259632" y="260648"/>
            <a:ext cx="7239000" cy="82413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Arial" charset="0"/>
              </a:rPr>
              <a:t>FRBR/FRAD</a:t>
            </a:r>
            <a:r>
              <a:rPr lang="sr-Cyrl-RS" sz="4000" dirty="0" smtClean="0">
                <a:solidFill>
                  <a:schemeClr val="tx2"/>
                </a:solidFill>
                <a:latin typeface="Arial" charset="0"/>
              </a:rPr>
              <a:t> - везе</a:t>
            </a:r>
            <a:endParaRPr lang="en-US" sz="4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77925" name="Text Box 37"/>
          <p:cNvSpPr txBox="1">
            <a:spLocks noChangeArrowheads="1"/>
          </p:cNvSpPr>
          <p:nvPr/>
        </p:nvSpPr>
        <p:spPr bwMode="auto">
          <a:xfrm>
            <a:off x="4572000" y="1752600"/>
            <a:ext cx="4114800" cy="461665"/>
          </a:xfrm>
          <a:prstGeom prst="rect">
            <a:avLst/>
          </a:prstGeom>
          <a:noFill/>
          <a:ln w="57150" cmpd="thickThin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sr-Cyrl-RS" sz="2400" b="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Везе између Групе 1 и Групе 2</a:t>
            </a:r>
            <a:endParaRPr lang="en-US" sz="2400" b="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77926" name="AutoShape 38"/>
          <p:cNvSpPr>
            <a:spLocks noChangeArrowheads="1"/>
          </p:cNvSpPr>
          <p:nvPr/>
        </p:nvSpPr>
        <p:spPr bwMode="auto">
          <a:xfrm>
            <a:off x="4800600" y="4572000"/>
            <a:ext cx="685800" cy="152400"/>
          </a:xfrm>
          <a:prstGeom prst="leftRightArrow">
            <a:avLst>
              <a:gd name="adj1" fmla="val 50000"/>
              <a:gd name="adj2" fmla="val 9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927" name="AutoShape 39"/>
          <p:cNvSpPr>
            <a:spLocks noChangeArrowheads="1"/>
          </p:cNvSpPr>
          <p:nvPr/>
        </p:nvSpPr>
        <p:spPr bwMode="auto">
          <a:xfrm>
            <a:off x="4572000" y="4953000"/>
            <a:ext cx="914400" cy="152400"/>
          </a:xfrm>
          <a:prstGeom prst="leftRightArrow">
            <a:avLst>
              <a:gd name="adj1" fmla="val 50000"/>
              <a:gd name="adj2" fmla="val 12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929" name="AutoShape 41"/>
          <p:cNvSpPr>
            <a:spLocks noChangeArrowheads="1"/>
          </p:cNvSpPr>
          <p:nvPr/>
        </p:nvSpPr>
        <p:spPr bwMode="auto">
          <a:xfrm>
            <a:off x="3810000" y="5410200"/>
            <a:ext cx="1676400" cy="152400"/>
          </a:xfrm>
          <a:prstGeom prst="leftRightArrow">
            <a:avLst>
              <a:gd name="adj1" fmla="val 50000"/>
              <a:gd name="adj2" fmla="val 22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930" name="AutoShape 42"/>
          <p:cNvSpPr>
            <a:spLocks noChangeArrowheads="1"/>
          </p:cNvSpPr>
          <p:nvPr/>
        </p:nvSpPr>
        <p:spPr bwMode="auto">
          <a:xfrm>
            <a:off x="3352800" y="6019800"/>
            <a:ext cx="2133600" cy="152400"/>
          </a:xfrm>
          <a:prstGeom prst="leftRightArrow">
            <a:avLst>
              <a:gd name="adj1" fmla="val 50000"/>
              <a:gd name="adj2" fmla="val 280000"/>
            </a:avLst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931" name="AutoShape 43"/>
          <p:cNvSpPr>
            <a:spLocks noChangeArrowheads="1"/>
          </p:cNvSpPr>
          <p:nvPr/>
        </p:nvSpPr>
        <p:spPr bwMode="auto">
          <a:xfrm>
            <a:off x="3276600" y="4038600"/>
            <a:ext cx="152400" cy="457200"/>
          </a:xfrm>
          <a:prstGeom prst="upDownArrow">
            <a:avLst>
              <a:gd name="adj1" fmla="val 50000"/>
              <a:gd name="adj2" fmla="val 6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77932" name="AutoShape 44"/>
          <p:cNvSpPr>
            <a:spLocks noChangeArrowheads="1"/>
          </p:cNvSpPr>
          <p:nvPr/>
        </p:nvSpPr>
        <p:spPr bwMode="auto">
          <a:xfrm>
            <a:off x="2667000" y="3505200"/>
            <a:ext cx="152400" cy="1371600"/>
          </a:xfrm>
          <a:prstGeom prst="upDownArrow">
            <a:avLst>
              <a:gd name="adj1" fmla="val 50000"/>
              <a:gd name="adj2" fmla="val 18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77933" name="AutoShape 45"/>
          <p:cNvSpPr>
            <a:spLocks noChangeArrowheads="1"/>
          </p:cNvSpPr>
          <p:nvPr/>
        </p:nvSpPr>
        <p:spPr bwMode="auto">
          <a:xfrm>
            <a:off x="2057400" y="2895600"/>
            <a:ext cx="152400" cy="2362200"/>
          </a:xfrm>
          <a:prstGeom prst="upDownArrow">
            <a:avLst>
              <a:gd name="adj1" fmla="val 50000"/>
              <a:gd name="adj2" fmla="val 31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77934" name="AutoShape 46"/>
          <p:cNvSpPr>
            <a:spLocks noChangeArrowheads="1"/>
          </p:cNvSpPr>
          <p:nvPr/>
        </p:nvSpPr>
        <p:spPr bwMode="auto">
          <a:xfrm>
            <a:off x="1524000" y="2286000"/>
            <a:ext cx="152400" cy="3581400"/>
          </a:xfrm>
          <a:prstGeom prst="upDownArrow">
            <a:avLst>
              <a:gd name="adj1" fmla="val 50000"/>
              <a:gd name="adj2" fmla="val 47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77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7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77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77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7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77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77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67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77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677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67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77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890" grpId="0" animBg="1"/>
      <p:bldP spid="677891" grpId="0" animBg="1"/>
      <p:bldP spid="677892" grpId="0" animBg="1"/>
      <p:bldP spid="677893" grpId="0" animBg="1"/>
      <p:bldP spid="677903" grpId="0" animBg="1"/>
      <p:bldP spid="677904" grpId="0"/>
      <p:bldP spid="677905" grpId="0"/>
      <p:bldP spid="677913" grpId="0"/>
      <p:bldP spid="677914" grpId="0"/>
      <p:bldP spid="677925" grpId="0" animBg="1"/>
      <p:bldP spid="677926" grpId="0" animBg="1"/>
      <p:bldP spid="677927" grpId="0" animBg="1"/>
      <p:bldP spid="677929" grpId="0" animBg="1"/>
      <p:bldP spid="677930" grpId="0" animBg="1"/>
      <p:bldP spid="677931" grpId="0" animBg="1"/>
      <p:bldP spid="677932" grpId="0" animBg="1"/>
      <p:bldP spid="677933" grpId="0" animBg="1"/>
      <p:bldP spid="6779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sr-Cyrl-RS" dirty="0" smtClean="0"/>
          </a:p>
          <a:p>
            <a:pPr>
              <a:defRPr/>
            </a:pPr>
            <a:endParaRPr lang="sr-Cyrl-R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301625"/>
            <a:ext cx="7856041" cy="1069975"/>
          </a:xfrm>
        </p:spPr>
        <p:txBody>
          <a:bodyPr/>
          <a:lstStyle/>
          <a:p>
            <a:pPr algn="ctr" eaLnBrk="1" hangingPunct="1">
              <a:lnSpc>
                <a:spcPct val="50000"/>
              </a:lnSpc>
            </a:pPr>
            <a:r>
              <a:rPr lang="en-US" sz="4000" b="1" dirty="0" smtClean="0"/>
              <a:t>FRBR </a:t>
            </a:r>
            <a:r>
              <a:rPr lang="sr-Cyrl-RS" sz="4000" dirty="0" smtClean="0"/>
              <a:t>и</a:t>
            </a:r>
            <a:r>
              <a:rPr lang="en-US" sz="4000" b="1" dirty="0" smtClean="0"/>
              <a:t> RDA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b="1" dirty="0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288089" cy="483981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tx1"/>
                </a:solidFill>
              </a:rPr>
              <a:t>FRBR </a:t>
            </a:r>
            <a:r>
              <a:rPr lang="ru-RU" dirty="0" smtClean="0">
                <a:solidFill>
                  <a:schemeClr val="tx1"/>
                </a:solidFill>
              </a:rPr>
              <a:t>нуди структуру за решавање корисничких упита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tx1"/>
                </a:solidFill>
              </a:rPr>
              <a:t>FRBR </a:t>
            </a:r>
            <a:r>
              <a:rPr lang="sr-Cyrl-RS" dirty="0" smtClean="0">
                <a:solidFill>
                  <a:schemeClr val="tx1"/>
                </a:solidFill>
              </a:rPr>
              <a:t>ентитети и елементи се преводе у </a:t>
            </a:r>
            <a:r>
              <a:rPr lang="en-US" dirty="0" smtClean="0">
                <a:solidFill>
                  <a:schemeClr val="tx1"/>
                </a:solidFill>
              </a:rPr>
              <a:t>RDA</a:t>
            </a:r>
            <a:r>
              <a:rPr lang="sr-Cyrl-RS" dirty="0" smtClean="0">
                <a:solidFill>
                  <a:schemeClr val="tx1"/>
                </a:solidFill>
              </a:rPr>
              <a:t> елементе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chemeClr val="tx1"/>
                </a:solidFill>
              </a:rPr>
              <a:t>RDA </a:t>
            </a:r>
            <a:r>
              <a:rPr lang="sr-Cyrl-RS" dirty="0" smtClean="0">
                <a:solidFill>
                  <a:schemeClr val="tx1"/>
                </a:solidFill>
              </a:rPr>
              <a:t>комбинује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концептуални модел </a:t>
            </a:r>
            <a:r>
              <a:rPr lang="en-US" dirty="0" smtClean="0">
                <a:solidFill>
                  <a:schemeClr val="tx1"/>
                </a:solidFill>
              </a:rPr>
              <a:t>FRBR </a:t>
            </a:r>
            <a:r>
              <a:rPr lang="sr-Cyrl-RS" dirty="0" smtClean="0">
                <a:solidFill>
                  <a:schemeClr val="tx1"/>
                </a:solidFill>
              </a:rPr>
              <a:t>са каталошким принципима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chemeClr val="tx1"/>
                </a:solidFill>
              </a:rPr>
              <a:t>FRBR </a:t>
            </a:r>
            <a:r>
              <a:rPr lang="sr-Cyrl-RS" dirty="0" smtClean="0">
                <a:solidFill>
                  <a:schemeClr val="tx1"/>
                </a:solidFill>
              </a:rPr>
              <a:t>није код или стандард за каталогизацију, али показује какву корист могу да имају корисници од система који је заснован на </a:t>
            </a:r>
            <a:r>
              <a:rPr lang="en-US" dirty="0" smtClean="0">
                <a:solidFill>
                  <a:schemeClr val="tx1"/>
                </a:solidFill>
              </a:rPr>
              <a:t> FRBR </a:t>
            </a:r>
            <a:r>
              <a:rPr lang="sr-Cyrl-RS" dirty="0" smtClean="0">
                <a:solidFill>
                  <a:schemeClr val="tx1"/>
                </a:solidFill>
              </a:rPr>
              <a:t>ентитетима и везама између њих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0A401-FA64-482D-94EB-56CCF85BA09D}" type="slidenum">
              <a:rPr lang="en-US" smtClean="0"/>
              <a:pPr>
                <a:defRPr/>
              </a:pPr>
              <a:t>12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algn="ctr" eaLnBrk="1" hangingPunct="1">
              <a:lnSpc>
                <a:spcPct val="50000"/>
              </a:lnSpc>
            </a:pPr>
            <a:r>
              <a:rPr lang="sr-Cyrl-RS" sz="3200" b="1" dirty="0" smtClean="0">
                <a:solidFill>
                  <a:schemeClr val="tx1"/>
                </a:solidFill>
              </a:rPr>
              <a:t>Међусобне везе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b="1" dirty="0" smtClean="0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980728"/>
            <a:ext cx="4536504" cy="5877272"/>
          </a:xfrm>
          <a:noFill/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sr-Cyrl-RS" sz="2400" dirty="0" smtClean="0">
                <a:solidFill>
                  <a:schemeClr val="tx1"/>
                </a:solidFill>
              </a:rPr>
              <a:t>Циљ је да каталог омогући да се повежу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sr-Cyrl-RS" b="1" dirty="0" smtClean="0">
                <a:solidFill>
                  <a:schemeClr val="tx1"/>
                </a:solidFill>
              </a:rPr>
              <a:t>Сва 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r-Cyrl-RS" b="1" dirty="0" smtClean="0">
                <a:solidFill>
                  <a:srgbClr val="FF0000"/>
                </a:solidFill>
              </a:rPr>
              <a:t>дела (</a:t>
            </a:r>
            <a:r>
              <a:rPr lang="en-US" b="1" dirty="0" smtClean="0">
                <a:solidFill>
                  <a:srgbClr val="FF0000"/>
                </a:solidFill>
              </a:rPr>
              <a:t>works</a:t>
            </a:r>
            <a:r>
              <a:rPr lang="sr-Cyrl-RS" b="1" dirty="0" smtClean="0">
                <a:solidFill>
                  <a:srgbClr val="FF0000"/>
                </a:solidFill>
              </a:rPr>
              <a:t>)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sr-Cyrl-RS" b="1" dirty="0" smtClean="0">
                <a:solidFill>
                  <a:schemeClr val="tx1"/>
                </a:solidFill>
              </a:rPr>
              <a:t>која су вези са одређеном </a:t>
            </a:r>
            <a:r>
              <a:rPr lang="sr-Cyrl-RS" b="1" dirty="0" smtClean="0">
                <a:solidFill>
                  <a:schemeClr val="accent1"/>
                </a:solidFill>
              </a:rPr>
              <a:t>особом (</a:t>
            </a:r>
            <a:r>
              <a:rPr lang="en-US" b="1" dirty="0" smtClean="0">
                <a:solidFill>
                  <a:schemeClr val="accent1"/>
                </a:solidFill>
              </a:rPr>
              <a:t>person</a:t>
            </a:r>
            <a:r>
              <a:rPr lang="sr-Cyrl-RS" b="1" dirty="0" smtClean="0">
                <a:solidFill>
                  <a:schemeClr val="accent1"/>
                </a:solidFill>
              </a:rPr>
              <a:t>)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sr-Cyrl-RS" b="1" dirty="0" smtClean="0">
                <a:solidFill>
                  <a:schemeClr val="tx1"/>
                </a:solidFill>
              </a:rPr>
              <a:t>Сви </a:t>
            </a:r>
            <a:r>
              <a:rPr lang="en-US" b="1" dirty="0" smtClean="0"/>
              <a:t> </a:t>
            </a:r>
            <a:r>
              <a:rPr lang="sr-Cyrl-RS" b="1" dirty="0" smtClean="0">
                <a:solidFill>
                  <a:srgbClr val="009900"/>
                </a:solidFill>
              </a:rPr>
              <a:t>појавни облици (</a:t>
            </a:r>
            <a:r>
              <a:rPr lang="en-US" b="1" dirty="0" smtClean="0">
                <a:solidFill>
                  <a:srgbClr val="009900"/>
                </a:solidFill>
              </a:rPr>
              <a:t>expressions</a:t>
            </a:r>
            <a:r>
              <a:rPr lang="sr-Cyrl-RS" b="1" dirty="0" smtClean="0">
                <a:solidFill>
                  <a:srgbClr val="009900"/>
                </a:solidFill>
              </a:rPr>
              <a:t>)</a:t>
            </a:r>
            <a:r>
              <a:rPr lang="en-US" b="1" dirty="0" smtClean="0"/>
              <a:t> </a:t>
            </a:r>
            <a:r>
              <a:rPr lang="sr-Cyrl-RS" b="1" dirty="0" smtClean="0">
                <a:solidFill>
                  <a:schemeClr val="tx1"/>
                </a:solidFill>
              </a:rPr>
              <a:t>истог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r-Cyrl-RS" b="1" dirty="0" smtClean="0">
                <a:solidFill>
                  <a:srgbClr val="FF0000"/>
                </a:solidFill>
              </a:rPr>
              <a:t>дела (</a:t>
            </a:r>
            <a:r>
              <a:rPr lang="en-US" b="1" dirty="0" smtClean="0">
                <a:solidFill>
                  <a:srgbClr val="FF0000"/>
                </a:solidFill>
              </a:rPr>
              <a:t>work</a:t>
            </a:r>
            <a:r>
              <a:rPr lang="sr-Cyrl-RS" b="1" dirty="0" smtClean="0">
                <a:solidFill>
                  <a:srgbClr val="FF0000"/>
                </a:solidFill>
              </a:rPr>
              <a:t>)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sr-Cyrl-RS" b="1" dirty="0" smtClean="0">
                <a:solidFill>
                  <a:schemeClr val="tx1"/>
                </a:solidFill>
              </a:rPr>
              <a:t>Све </a:t>
            </a:r>
            <a:r>
              <a:rPr lang="sr-Cyrl-RS" b="1" dirty="0" smtClean="0">
                <a:solidFill>
                  <a:schemeClr val="tx2"/>
                </a:solidFill>
              </a:rPr>
              <a:t>манифестације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sr-Cyrl-RS" b="1" dirty="0" smtClean="0">
                <a:solidFill>
                  <a:schemeClr val="tx2"/>
                </a:solidFill>
              </a:rPr>
              <a:t>(</a:t>
            </a:r>
            <a:r>
              <a:rPr lang="en-US" b="1" dirty="0" smtClean="0">
                <a:solidFill>
                  <a:schemeClr val="tx2"/>
                </a:solidFill>
              </a:rPr>
              <a:t>manifestations</a:t>
            </a:r>
            <a:r>
              <a:rPr lang="sr-Cyrl-RS" b="1" dirty="0" smtClean="0">
                <a:solidFill>
                  <a:schemeClr val="tx2"/>
                </a:solidFill>
              </a:rPr>
              <a:t>)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sr-Cyrl-RS" b="1" dirty="0" smtClean="0">
                <a:solidFill>
                  <a:schemeClr val="tx1"/>
                </a:solidFill>
              </a:rPr>
              <a:t>истих </a:t>
            </a:r>
            <a:r>
              <a:rPr lang="sr-Cyrl-RS" b="1" dirty="0" smtClean="0">
                <a:solidFill>
                  <a:srgbClr val="009900"/>
                </a:solidFill>
              </a:rPr>
              <a:t>појавних облика (</a:t>
            </a:r>
            <a:r>
              <a:rPr lang="en-US" b="1" dirty="0" smtClean="0">
                <a:solidFill>
                  <a:srgbClr val="009900"/>
                </a:solidFill>
              </a:rPr>
              <a:t>expression</a:t>
            </a:r>
            <a:r>
              <a:rPr lang="sr-Cyrl-RS" b="1" dirty="0" smtClean="0">
                <a:solidFill>
                  <a:srgbClr val="009900"/>
                </a:solidFill>
              </a:rPr>
              <a:t>)</a:t>
            </a:r>
            <a:endParaRPr lang="en-US" b="1" dirty="0" smtClean="0">
              <a:solidFill>
                <a:srgbClr val="009900"/>
              </a:solidFill>
            </a:endParaRPr>
          </a:p>
          <a:p>
            <a:pPr lvl="1">
              <a:lnSpc>
                <a:spcPct val="90000"/>
              </a:lnSpc>
            </a:pPr>
            <a:r>
              <a:rPr lang="sr-Cyrl-RS" b="1" dirty="0" smtClean="0">
                <a:solidFill>
                  <a:schemeClr val="tx1"/>
                </a:solidFill>
              </a:rPr>
              <a:t>Све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r-Cyrl-RS" b="1" dirty="0" smtClean="0">
                <a:solidFill>
                  <a:srgbClr val="0000FF"/>
                </a:solidFill>
              </a:rPr>
              <a:t>јединице/копије (</a:t>
            </a:r>
            <a:r>
              <a:rPr lang="en-US" b="1" dirty="0" smtClean="0">
                <a:solidFill>
                  <a:srgbClr val="0000FF"/>
                </a:solidFill>
              </a:rPr>
              <a:t>items/copies</a:t>
            </a:r>
            <a:r>
              <a:rPr lang="sr-Cyrl-RS" b="1" dirty="0" smtClean="0">
                <a:solidFill>
                  <a:srgbClr val="0000FF"/>
                </a:solidFill>
              </a:rPr>
              <a:t>)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r-Cyrl-RS" b="1" dirty="0" smtClean="0">
                <a:solidFill>
                  <a:schemeClr val="tx1"/>
                </a:solidFill>
              </a:rPr>
              <a:t>исте </a:t>
            </a:r>
            <a:r>
              <a:rPr lang="sr-Cyrl-RS" b="1" dirty="0" smtClean="0">
                <a:solidFill>
                  <a:schemeClr val="tx2"/>
                </a:solidFill>
              </a:rPr>
              <a:t>манифестације (</a:t>
            </a:r>
            <a:r>
              <a:rPr lang="en-US" b="1" dirty="0" smtClean="0">
                <a:solidFill>
                  <a:schemeClr val="tx2"/>
                </a:solidFill>
              </a:rPr>
              <a:t>manifestation</a:t>
            </a:r>
            <a:r>
              <a:rPr lang="sr-Cyrl-RS" b="1" dirty="0" smtClean="0">
                <a:solidFill>
                  <a:schemeClr val="tx2"/>
                </a:solidFill>
              </a:rPr>
              <a:t>)</a:t>
            </a: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227344" name="TextBox 4"/>
          <p:cNvSpPr txBox="1">
            <a:spLocks noChangeArrowheads="1"/>
          </p:cNvSpPr>
          <p:nvPr/>
        </p:nvSpPr>
        <p:spPr bwMode="auto">
          <a:xfrm>
            <a:off x="7315200" y="2667000"/>
            <a:ext cx="1600200" cy="86042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0" dirty="0">
                <a:solidFill>
                  <a:schemeClr val="tx2"/>
                </a:solidFill>
                <a:latin typeface="Corbel" pitchFamily="34" charset="0"/>
              </a:rPr>
              <a:t>Exemplary novels</a:t>
            </a:r>
          </a:p>
        </p:txBody>
      </p:sp>
      <p:sp>
        <p:nvSpPr>
          <p:cNvPr id="227331" name="TextBox 4"/>
          <p:cNvSpPr txBox="1">
            <a:spLocks noChangeArrowheads="1"/>
          </p:cNvSpPr>
          <p:nvPr/>
        </p:nvSpPr>
        <p:spPr bwMode="auto">
          <a:xfrm>
            <a:off x="4822825" y="1866900"/>
            <a:ext cx="1788438" cy="46166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Corbel" pitchFamily="34" charset="0"/>
              </a:rPr>
              <a:t>Don Quixote</a:t>
            </a:r>
          </a:p>
        </p:txBody>
      </p:sp>
      <p:sp>
        <p:nvSpPr>
          <p:cNvPr id="227337" name="TextBox 40"/>
          <p:cNvSpPr txBox="1">
            <a:spLocks noChangeArrowheads="1"/>
          </p:cNvSpPr>
          <p:nvPr/>
        </p:nvSpPr>
        <p:spPr bwMode="auto">
          <a:xfrm>
            <a:off x="7010400" y="1676400"/>
            <a:ext cx="1489075" cy="4953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chemeClr val="accent1"/>
                </a:solidFill>
                <a:latin typeface="Corbel" pitchFamily="34" charset="0"/>
              </a:rPr>
              <a:t>Cervantes</a:t>
            </a:r>
          </a:p>
        </p:txBody>
      </p:sp>
      <p:sp>
        <p:nvSpPr>
          <p:cNvPr id="227333" name="TextBox 7"/>
          <p:cNvSpPr txBox="1">
            <a:spLocks noChangeArrowheads="1"/>
          </p:cNvSpPr>
          <p:nvPr/>
        </p:nvSpPr>
        <p:spPr bwMode="auto">
          <a:xfrm>
            <a:off x="5715000" y="2438400"/>
            <a:ext cx="1233488" cy="495300"/>
          </a:xfrm>
          <a:prstGeom prst="rect">
            <a:avLst/>
          </a:prstGeom>
          <a:noFill/>
          <a:ln w="38100">
            <a:solidFill>
              <a:srgbClr val="0099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0">
                <a:solidFill>
                  <a:srgbClr val="009900"/>
                </a:solidFill>
                <a:latin typeface="Corbel" pitchFamily="34" charset="0"/>
              </a:rPr>
              <a:t>English</a:t>
            </a:r>
          </a:p>
        </p:txBody>
      </p:sp>
      <p:sp>
        <p:nvSpPr>
          <p:cNvPr id="227335" name="TextBox 36"/>
          <p:cNvSpPr txBox="1">
            <a:spLocks noChangeArrowheads="1"/>
          </p:cNvSpPr>
          <p:nvPr/>
        </p:nvSpPr>
        <p:spPr bwMode="auto">
          <a:xfrm>
            <a:off x="5715000" y="3009900"/>
            <a:ext cx="1233488" cy="495300"/>
          </a:xfrm>
          <a:prstGeom prst="rect">
            <a:avLst/>
          </a:prstGeom>
          <a:noFill/>
          <a:ln w="38100">
            <a:solidFill>
              <a:srgbClr val="0099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0">
                <a:solidFill>
                  <a:srgbClr val="009900"/>
                </a:solidFill>
                <a:latin typeface="Corbel" pitchFamily="34" charset="0"/>
              </a:rPr>
              <a:t>French</a:t>
            </a:r>
          </a:p>
        </p:txBody>
      </p:sp>
      <p:sp>
        <p:nvSpPr>
          <p:cNvPr id="227336" name="TextBox 37"/>
          <p:cNvSpPr txBox="1">
            <a:spLocks noChangeArrowheads="1"/>
          </p:cNvSpPr>
          <p:nvPr/>
        </p:nvSpPr>
        <p:spPr bwMode="auto">
          <a:xfrm>
            <a:off x="5715000" y="3619500"/>
            <a:ext cx="1233488" cy="495300"/>
          </a:xfrm>
          <a:prstGeom prst="rect">
            <a:avLst/>
          </a:prstGeom>
          <a:noFill/>
          <a:ln w="38100">
            <a:solidFill>
              <a:srgbClr val="009900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400" b="0">
                <a:solidFill>
                  <a:srgbClr val="009900"/>
                </a:solidFill>
                <a:latin typeface="Corbel" pitchFamily="34" charset="0"/>
              </a:rPr>
              <a:t>German</a:t>
            </a:r>
          </a:p>
        </p:txBody>
      </p:sp>
      <p:sp>
        <p:nvSpPr>
          <p:cNvPr id="227334" name="TextBox 34"/>
          <p:cNvSpPr txBox="1">
            <a:spLocks noChangeArrowheads="1"/>
          </p:cNvSpPr>
          <p:nvPr/>
        </p:nvSpPr>
        <p:spPr bwMode="auto">
          <a:xfrm>
            <a:off x="5715000" y="4229100"/>
            <a:ext cx="1233488" cy="495300"/>
          </a:xfrm>
          <a:prstGeom prst="rect">
            <a:avLst/>
          </a:prstGeom>
          <a:noFill/>
          <a:ln w="38100">
            <a:solidFill>
              <a:srgbClr val="0099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0">
                <a:solidFill>
                  <a:srgbClr val="009900"/>
                </a:solidFill>
                <a:latin typeface="Corbel" pitchFamily="34" charset="0"/>
              </a:rPr>
              <a:t>Spanish</a:t>
            </a:r>
          </a:p>
        </p:txBody>
      </p:sp>
      <p:sp>
        <p:nvSpPr>
          <p:cNvPr id="227332" name="TextBox 5"/>
          <p:cNvSpPr txBox="1">
            <a:spLocks noChangeArrowheads="1"/>
          </p:cNvSpPr>
          <p:nvPr/>
        </p:nvSpPr>
        <p:spPr bwMode="auto">
          <a:xfrm>
            <a:off x="6934200" y="4724400"/>
            <a:ext cx="1829347" cy="46166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400" b="0" dirty="0">
                <a:solidFill>
                  <a:schemeClr val="tx2"/>
                </a:solidFill>
                <a:latin typeface="Corbel" pitchFamily="34" charset="0"/>
              </a:rPr>
              <a:t>Madrid, 1979</a:t>
            </a:r>
          </a:p>
        </p:txBody>
      </p:sp>
      <p:sp>
        <p:nvSpPr>
          <p:cNvPr id="227342" name="TextBox 57"/>
          <p:cNvSpPr txBox="1">
            <a:spLocks noChangeArrowheads="1"/>
          </p:cNvSpPr>
          <p:nvPr/>
        </p:nvSpPr>
        <p:spPr bwMode="auto">
          <a:xfrm>
            <a:off x="4724400" y="5410200"/>
            <a:ext cx="2960688" cy="122555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rgbClr val="0000FF"/>
                </a:solidFill>
                <a:latin typeface="Corbel" pitchFamily="34" charset="0"/>
              </a:rPr>
              <a:t>Library of Congress</a:t>
            </a:r>
          </a:p>
          <a:p>
            <a:r>
              <a:rPr lang="en-US" sz="2400" b="0" dirty="0">
                <a:solidFill>
                  <a:srgbClr val="0000FF"/>
                </a:solidFill>
                <a:latin typeface="Corbel" pitchFamily="34" charset="0"/>
              </a:rPr>
              <a:t>Copy 1</a:t>
            </a:r>
          </a:p>
          <a:p>
            <a:r>
              <a:rPr lang="en-US" sz="2400" b="0" dirty="0">
                <a:solidFill>
                  <a:srgbClr val="0000FF"/>
                </a:solidFill>
                <a:latin typeface="Corbel" pitchFamily="34" charset="0"/>
              </a:rPr>
              <a:t>Green leather binding</a:t>
            </a:r>
          </a:p>
        </p:txBody>
      </p:sp>
      <p:cxnSp>
        <p:nvCxnSpPr>
          <p:cNvPr id="52" name="Shape 51"/>
          <p:cNvCxnSpPr>
            <a:cxnSpLocks noChangeShapeType="1"/>
          </p:cNvCxnSpPr>
          <p:nvPr/>
        </p:nvCxnSpPr>
        <p:spPr bwMode="auto">
          <a:xfrm rot="16200000" flipH="1">
            <a:off x="4937125" y="2987675"/>
            <a:ext cx="1379538" cy="128588"/>
          </a:xfrm>
          <a:prstGeom prst="bentConnector2">
            <a:avLst/>
          </a:prstGeom>
          <a:noFill/>
          <a:ln w="25400">
            <a:solidFill>
              <a:schemeClr val="bg2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" name="Shape 51"/>
          <p:cNvCxnSpPr>
            <a:cxnSpLocks noChangeShapeType="1"/>
          </p:cNvCxnSpPr>
          <p:nvPr/>
        </p:nvCxnSpPr>
        <p:spPr bwMode="auto">
          <a:xfrm rot="16200000" flipH="1">
            <a:off x="4937125" y="3749675"/>
            <a:ext cx="1379538" cy="128588"/>
          </a:xfrm>
          <a:prstGeom prst="bentConnector2">
            <a:avLst/>
          </a:prstGeom>
          <a:noFill/>
          <a:ln w="25400">
            <a:solidFill>
              <a:schemeClr val="bg2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33808" name="Line 22"/>
          <p:cNvSpPr>
            <a:spLocks noChangeShapeType="1"/>
          </p:cNvSpPr>
          <p:nvPr/>
        </p:nvSpPr>
        <p:spPr bwMode="auto">
          <a:xfrm flipH="1">
            <a:off x="55626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3809" name="AutoShape 21"/>
          <p:cNvCxnSpPr>
            <a:cxnSpLocks noChangeShapeType="1"/>
            <a:stCxn id="227331" idx="0"/>
            <a:endCxn id="227337" idx="1"/>
          </p:cNvCxnSpPr>
          <p:nvPr/>
        </p:nvCxnSpPr>
        <p:spPr bwMode="auto">
          <a:xfrm rot="16200000" flipH="1">
            <a:off x="6335147" y="1248797"/>
            <a:ext cx="57150" cy="1293356"/>
          </a:xfrm>
          <a:prstGeom prst="curvedConnector4">
            <a:avLst>
              <a:gd name="adj1" fmla="val -400000"/>
              <a:gd name="adj2" fmla="val 8457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10" name="AutoShape 22"/>
          <p:cNvCxnSpPr>
            <a:cxnSpLocks noChangeShapeType="1"/>
            <a:stCxn id="227344" idx="0"/>
            <a:endCxn id="227337" idx="2"/>
          </p:cNvCxnSpPr>
          <p:nvPr/>
        </p:nvCxnSpPr>
        <p:spPr bwMode="auto">
          <a:xfrm rot="5400000" flipH="1">
            <a:off x="7706519" y="2239169"/>
            <a:ext cx="457200" cy="36036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11" name="AutoShape 23"/>
          <p:cNvCxnSpPr>
            <a:cxnSpLocks noChangeShapeType="1"/>
            <a:stCxn id="227332" idx="1"/>
            <a:endCxn id="227334" idx="2"/>
          </p:cNvCxnSpPr>
          <p:nvPr/>
        </p:nvCxnSpPr>
        <p:spPr bwMode="auto">
          <a:xfrm rot="10800000">
            <a:off x="6331744" y="4724401"/>
            <a:ext cx="602456" cy="23083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33812" name="AutoShape 24"/>
          <p:cNvCxnSpPr>
            <a:cxnSpLocks noChangeShapeType="1"/>
            <a:stCxn id="227342" idx="3"/>
            <a:endCxn id="227332" idx="2"/>
          </p:cNvCxnSpPr>
          <p:nvPr/>
        </p:nvCxnSpPr>
        <p:spPr bwMode="auto">
          <a:xfrm flipV="1">
            <a:off x="7685088" y="5186065"/>
            <a:ext cx="163786" cy="83691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44" grpId="0" animBg="1"/>
      <p:bldP spid="227331" grpId="0" animBg="1"/>
      <p:bldP spid="227337" grpId="0" animBg="1"/>
      <p:bldP spid="227333" grpId="0" animBg="1"/>
      <p:bldP spid="227335" grpId="0" animBg="1"/>
      <p:bldP spid="227336" grpId="0" animBg="1"/>
      <p:bldP spid="227334" grpId="0" animBg="1"/>
      <p:bldP spid="227332" grpId="0" animBg="1"/>
      <p:bldP spid="2273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56984" cy="936104"/>
          </a:xfrm>
        </p:spPr>
        <p:txBody>
          <a:bodyPr>
            <a:normAutofit/>
          </a:bodyPr>
          <a:lstStyle/>
          <a:p>
            <a:r>
              <a:rPr lang="sr-Cyrl-RS" dirty="0" smtClean="0"/>
              <a:t>Концепти </a:t>
            </a:r>
            <a:r>
              <a:rPr lang="sr-Latn-RS" dirty="0" smtClean="0"/>
              <a:t>FRBR </a:t>
            </a:r>
            <a:r>
              <a:rPr lang="sr-Cyrl-RS" dirty="0" smtClean="0"/>
              <a:t>и </a:t>
            </a:r>
            <a:r>
              <a:rPr lang="sr-Latn-RS" dirty="0" smtClean="0"/>
              <a:t>RDA</a:t>
            </a:r>
            <a:r>
              <a:rPr lang="sr-Cyrl-RS" dirty="0" smtClean="0"/>
              <a:t> у ОРАС-у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331640" y="5517232"/>
            <a:ext cx="576064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39752" y="573325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27984" y="443711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дело</a:t>
            </a:r>
            <a:endParaRPr lang="en-US" dirty="0"/>
          </a:p>
        </p:txBody>
      </p:sp>
      <p:pic>
        <p:nvPicPr>
          <p:cNvPr id="13" name="Content Placeholder 12" descr="SnipImag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124744"/>
            <a:ext cx="9144000" cy="4968552"/>
          </a:xfrm>
        </p:spPr>
      </p:pic>
      <p:sp>
        <p:nvSpPr>
          <p:cNvPr id="14" name="Rectangle 13"/>
          <p:cNvSpPr/>
          <p:nvPr/>
        </p:nvSpPr>
        <p:spPr>
          <a:xfrm>
            <a:off x="1403648" y="2636912"/>
            <a:ext cx="2016224" cy="288032"/>
          </a:xfrm>
          <a:prstGeom prst="rect">
            <a:avLst/>
          </a:prstGeom>
          <a:noFill/>
          <a:ln w="38100" cmpd="sng">
            <a:solidFill>
              <a:srgbClr val="FF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331640" y="2060848"/>
            <a:ext cx="2088232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 w="698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16" idx="3"/>
          </p:cNvCxnSpPr>
          <p:nvPr/>
        </p:nvCxnSpPr>
        <p:spPr>
          <a:xfrm flipV="1">
            <a:off x="3419872" y="2204864"/>
            <a:ext cx="1512168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932040" y="198884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accent6">
                    <a:lumMod val="50000"/>
                  </a:schemeClr>
                </a:solidFill>
              </a:rPr>
              <a:t>Особа </a:t>
            </a:r>
            <a:r>
              <a:rPr lang="sr-Latn-RS" b="1" dirty="0" smtClean="0">
                <a:solidFill>
                  <a:schemeClr val="accent6">
                    <a:lumMod val="50000"/>
                  </a:schemeClr>
                </a:solidFill>
              </a:rPr>
              <a:t>(Person)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403648" y="2492896"/>
            <a:ext cx="504056" cy="216024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403648" y="5085184"/>
            <a:ext cx="576064" cy="216024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979712" y="2636912"/>
            <a:ext cx="1944216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9" idx="3"/>
          </p:cNvCxnSpPr>
          <p:nvPr/>
        </p:nvCxnSpPr>
        <p:spPr>
          <a:xfrm flipV="1">
            <a:off x="1979712" y="4581128"/>
            <a:ext cx="1872208" cy="612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995936" y="43651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Дело (</a:t>
            </a:r>
            <a:r>
              <a:rPr lang="sr-Latn-RS" b="1" dirty="0" smtClean="0">
                <a:solidFill>
                  <a:srgbClr val="FF0000"/>
                </a:solidFill>
              </a:rPr>
              <a:t>Work</a:t>
            </a:r>
            <a:r>
              <a:rPr lang="sr-Cyrl-RS" b="1" dirty="0" smtClean="0">
                <a:solidFill>
                  <a:srgbClr val="FF0000"/>
                </a:solidFill>
              </a:rPr>
              <a:t>)</a:t>
            </a:r>
            <a:r>
              <a:rPr lang="sr-Latn-R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475656" y="2924944"/>
            <a:ext cx="720080" cy="216024"/>
          </a:xfrm>
          <a:prstGeom prst="rect">
            <a:avLst/>
          </a:prstGeom>
          <a:noFill/>
          <a:ln w="635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>
            <a:stCxn id="37" idx="3"/>
          </p:cNvCxnSpPr>
          <p:nvPr/>
        </p:nvCxnSpPr>
        <p:spPr>
          <a:xfrm>
            <a:off x="2195736" y="3032956"/>
            <a:ext cx="1296144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63888" y="342900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accent4">
                    <a:lumMod val="75000"/>
                  </a:schemeClr>
                </a:solidFill>
              </a:rPr>
              <a:t>Појавни облик (</a:t>
            </a:r>
            <a:r>
              <a:rPr lang="sr-Latn-RS" b="1" dirty="0" smtClean="0">
                <a:solidFill>
                  <a:schemeClr val="accent4">
                    <a:lumMod val="75000"/>
                  </a:schemeClr>
                </a:solidFill>
              </a:rPr>
              <a:t>Expression)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19872" y="2348880"/>
            <a:ext cx="4536504" cy="432048"/>
          </a:xfrm>
          <a:prstGeom prst="rect">
            <a:avLst/>
          </a:prstGeom>
          <a:noFill/>
          <a:ln w="635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403648" y="3789040"/>
            <a:ext cx="1656184" cy="288032"/>
          </a:xfrm>
          <a:prstGeom prst="rect">
            <a:avLst/>
          </a:prstGeom>
          <a:noFill/>
          <a:ln w="635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475656" y="3212976"/>
            <a:ext cx="1728192" cy="216024"/>
          </a:xfrm>
          <a:prstGeom prst="rect">
            <a:avLst/>
          </a:prstGeom>
          <a:noFill/>
          <a:ln w="635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156176" y="2780928"/>
            <a:ext cx="720080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7" idx="3"/>
          </p:cNvCxnSpPr>
          <p:nvPr/>
        </p:nvCxnSpPr>
        <p:spPr>
          <a:xfrm>
            <a:off x="3203848" y="3320988"/>
            <a:ext cx="3816424" cy="17641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6" idx="3"/>
          </p:cNvCxnSpPr>
          <p:nvPr/>
        </p:nvCxnSpPr>
        <p:spPr>
          <a:xfrm>
            <a:off x="3059832" y="3933056"/>
            <a:ext cx="388843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220072" y="530120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bg2">
                    <a:lumMod val="50000"/>
                  </a:schemeClr>
                </a:solidFill>
              </a:rPr>
              <a:t>Манифестација (</a:t>
            </a:r>
            <a:r>
              <a:rPr lang="sr-Latn-RS" b="1" dirty="0" smtClean="0">
                <a:solidFill>
                  <a:schemeClr val="bg2">
                    <a:lumMod val="50000"/>
                  </a:schemeClr>
                </a:solidFill>
              </a:rPr>
              <a:t>Manifestation</a:t>
            </a:r>
            <a:r>
              <a:rPr lang="sr-Cyrl-RS" b="1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475656" y="5805264"/>
            <a:ext cx="792088" cy="288032"/>
          </a:xfrm>
          <a:prstGeom prst="rect">
            <a:avLst/>
          </a:prstGeom>
          <a:noFill/>
          <a:ln w="63500">
            <a:solidFill>
              <a:srgbClr val="0047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>
            <a:stCxn id="26" idx="3"/>
          </p:cNvCxnSpPr>
          <p:nvPr/>
        </p:nvCxnSpPr>
        <p:spPr>
          <a:xfrm>
            <a:off x="2267744" y="5949280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779912" y="566124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0047D6"/>
                </a:solidFill>
              </a:rPr>
              <a:t>Јединица (</a:t>
            </a:r>
            <a:r>
              <a:rPr lang="sr-Latn-RS" b="1" dirty="0" smtClean="0">
                <a:solidFill>
                  <a:srgbClr val="0047D6"/>
                </a:solidFill>
              </a:rPr>
              <a:t>Item)</a:t>
            </a:r>
            <a:endParaRPr lang="en-US" b="1" dirty="0">
              <a:solidFill>
                <a:srgbClr val="0047D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RDA </a:t>
            </a:r>
            <a:r>
              <a:rPr lang="sr-Cyrl-RS" dirty="0" smtClean="0"/>
              <a:t>терминологија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7950" y="1844824"/>
          <a:ext cx="9036050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6335"/>
                <a:gridCol w="5289715"/>
              </a:tblGrid>
              <a:tr h="57606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AACR2</a:t>
                      </a:r>
                      <a:r>
                        <a:rPr lang="sr-Cyrl-RS" sz="2800" dirty="0" smtClean="0"/>
                        <a:t> и </a:t>
                      </a:r>
                      <a:r>
                        <a:rPr lang="sr-Latn-RS" sz="2800" dirty="0" smtClean="0"/>
                        <a:t>ISBD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800" dirty="0" smtClean="0"/>
                        <a:t>RDA</a:t>
                      </a:r>
                      <a:endParaRPr lang="en-US" sz="28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sr-Cyrl-RS" sz="2600" dirty="0" smtClean="0"/>
                        <a:t>општа ознака грађа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врста медија, носиоца и садржаја</a:t>
                      </a:r>
                      <a:endParaRPr lang="en-US" sz="26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sr-Cyrl-RS" sz="2600" dirty="0" smtClean="0"/>
                        <a:t>"одредница"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600" dirty="0" smtClean="0"/>
                        <a:t>"приступна тачка"</a:t>
                      </a:r>
                      <a:endParaRPr lang="en-US" sz="26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sr-Cyrl-RS" sz="2600" dirty="0" smtClean="0"/>
                        <a:t>"види"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600" dirty="0" smtClean="0"/>
                        <a:t>алтернативна приступна тачка</a:t>
                      </a:r>
                      <a:endParaRPr lang="en-US" sz="26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sr-Cyrl-RS" sz="2600" dirty="0" smtClean="0"/>
                        <a:t>јединствени наслов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600" dirty="0" smtClean="0"/>
                        <a:t>преферентни наслов</a:t>
                      </a:r>
                      <a:endParaRPr lang="en-US" sz="26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sr-Cyrl-RS" sz="2600" dirty="0" smtClean="0"/>
                        <a:t>аутор, уметник...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600" dirty="0" smtClean="0"/>
                        <a:t>креатор, творац дела</a:t>
                      </a: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sr-Cyrl-RS" sz="2600" dirty="0" smtClean="0"/>
                        <a:t>физички опис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600" dirty="0" smtClean="0"/>
                        <a:t>опис носиоца информација</a:t>
                      </a: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sr-Cyrl-RS" sz="2600" dirty="0" smtClean="0"/>
                        <a:t>главни извор података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600" dirty="0" smtClean="0"/>
                        <a:t>преферентни извор података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239000" cy="1066800"/>
          </a:xfrm>
        </p:spPr>
        <p:txBody>
          <a:bodyPr/>
          <a:lstStyle/>
          <a:p>
            <a:pPr algn="ctr" eaLnBrk="1" hangingPunct="1"/>
            <a:r>
              <a:rPr lang="en-US" sz="3200" b="1" dirty="0" smtClean="0"/>
              <a:t>RDA </a:t>
            </a:r>
            <a:r>
              <a:rPr lang="sr-Cyrl-RS" sz="3200" b="1" dirty="0" smtClean="0"/>
              <a:t>стандардизација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b="1" dirty="0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568952" cy="519985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sr-Cyrl-RS" sz="2800" dirty="0" smtClean="0">
                <a:solidFill>
                  <a:schemeClr val="tx1"/>
                </a:solidFill>
              </a:rPr>
              <a:t>Није реч о класичном библиографском стандарду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sr-Cyrl-RS" sz="2400" dirty="0" smtClean="0">
                <a:solidFill>
                  <a:schemeClr val="tx1"/>
                </a:solidFill>
              </a:rPr>
              <a:t>Укључени су додаци за усаглашавање са стандардима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sr-Cyrl-RS" sz="2200" dirty="0" smtClean="0">
                <a:solidFill>
                  <a:schemeClr val="tx1"/>
                </a:solidFill>
              </a:rPr>
              <a:t>Додатак</a:t>
            </a:r>
            <a:r>
              <a:rPr lang="en-US" sz="2200" dirty="0" smtClean="0">
                <a:solidFill>
                  <a:schemeClr val="tx1"/>
                </a:solidFill>
              </a:rPr>
              <a:t> D </a:t>
            </a:r>
            <a:r>
              <a:rPr lang="sr-Cyrl-RS" sz="2200" dirty="0" smtClean="0">
                <a:solidFill>
                  <a:schemeClr val="tx1"/>
                </a:solidFill>
              </a:rPr>
              <a:t>за</a:t>
            </a:r>
            <a:r>
              <a:rPr lang="en-US" sz="2200" dirty="0" smtClean="0">
                <a:solidFill>
                  <a:schemeClr val="tx1"/>
                </a:solidFill>
              </a:rPr>
              <a:t> ISBD</a:t>
            </a:r>
          </a:p>
          <a:p>
            <a:pPr lvl="2" eaLnBrk="1" hangingPunct="1">
              <a:lnSpc>
                <a:spcPct val="90000"/>
              </a:lnSpc>
            </a:pPr>
            <a:r>
              <a:rPr lang="sr-Cyrl-RS" sz="2200" dirty="0" smtClean="0">
                <a:solidFill>
                  <a:schemeClr val="tx1"/>
                </a:solidFill>
              </a:rPr>
              <a:t>Додатак</a:t>
            </a:r>
            <a:r>
              <a:rPr lang="en-US" sz="2200" dirty="0" smtClean="0">
                <a:solidFill>
                  <a:schemeClr val="tx1"/>
                </a:solidFill>
              </a:rPr>
              <a:t> E </a:t>
            </a:r>
            <a:r>
              <a:rPr lang="sr-Cyrl-RS" sz="2200" dirty="0" smtClean="0">
                <a:solidFill>
                  <a:schemeClr val="tx1"/>
                </a:solidFill>
              </a:rPr>
              <a:t>за</a:t>
            </a:r>
            <a:r>
              <a:rPr lang="en-US" sz="2200" dirty="0" smtClean="0">
                <a:solidFill>
                  <a:schemeClr val="tx1"/>
                </a:solidFill>
              </a:rPr>
              <a:t> AACR2</a:t>
            </a:r>
          </a:p>
          <a:p>
            <a:pPr lvl="1" eaLnBrk="1" hangingPunct="1">
              <a:lnSpc>
                <a:spcPct val="90000"/>
              </a:lnSpc>
            </a:pPr>
            <a:endParaRPr lang="en-US" sz="19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sr-Cyrl-RS" sz="2800" dirty="0" smtClean="0">
                <a:solidFill>
                  <a:schemeClr val="tx1"/>
                </a:solidFill>
              </a:rPr>
              <a:t>Није у питању један стандард за кодирање податка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RDA  </a:t>
            </a:r>
            <a:r>
              <a:rPr lang="sr-Cyrl-RS" sz="2400" dirty="0" smtClean="0">
                <a:solidFill>
                  <a:schemeClr val="tx1"/>
                </a:solidFill>
              </a:rPr>
              <a:t>је тзв. </a:t>
            </a:r>
            <a:r>
              <a:rPr lang="en-US" sz="2000" dirty="0" smtClean="0">
                <a:solidFill>
                  <a:schemeClr val="tx1"/>
                </a:solidFill>
              </a:rPr>
              <a:t>‘</a:t>
            </a:r>
            <a:r>
              <a:rPr lang="en-US" sz="2400" dirty="0" smtClean="0">
                <a:solidFill>
                  <a:schemeClr val="tx1"/>
                </a:solidFill>
              </a:rPr>
              <a:t>Schema-neutral’</a:t>
            </a:r>
          </a:p>
          <a:p>
            <a:pPr lvl="1" eaLnBrk="1" hangingPunct="1">
              <a:lnSpc>
                <a:spcPct val="90000"/>
              </a:lnSpc>
            </a:pPr>
            <a:r>
              <a:rPr lang="sr-Cyrl-RS" sz="2400" dirty="0" smtClean="0">
                <a:solidFill>
                  <a:schemeClr val="tx1"/>
                </a:solidFill>
              </a:rPr>
              <a:t>Може да користи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sz="2200" dirty="0" smtClean="0">
                <a:solidFill>
                  <a:schemeClr val="tx1"/>
                </a:solidFill>
              </a:rPr>
              <a:t>MARC 21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dirty="0" smtClean="0">
                <a:solidFill>
                  <a:schemeClr val="tx1"/>
                </a:solidFill>
              </a:rPr>
              <a:t>Dublin Core</a:t>
            </a:r>
          </a:p>
          <a:p>
            <a:pPr lvl="2" eaLnBrk="1" hangingPunct="1">
              <a:lnSpc>
                <a:spcPct val="90000"/>
              </a:lnSpc>
            </a:pPr>
            <a:r>
              <a:rPr lang="sr-Cyrl-RS" sz="2200" dirty="0" smtClean="0">
                <a:solidFill>
                  <a:schemeClr val="tx1"/>
                </a:solidFill>
              </a:rPr>
              <a:t>итд.</a:t>
            </a:r>
            <a:endParaRPr lang="en-US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0"/>
            <a:ext cx="7859216" cy="1196752"/>
          </a:xfrm>
        </p:spPr>
        <p:txBody>
          <a:bodyPr/>
          <a:lstStyle/>
          <a:p>
            <a:pPr algn="l" eaLnBrk="1" hangingPunct="1"/>
            <a:r>
              <a:rPr lang="sr-Latn-RS" sz="3200" dirty="0" smtClean="0"/>
              <a:t>RDA - </a:t>
            </a:r>
            <a:r>
              <a:rPr lang="sr-Cyrl-RS" sz="3200" dirty="0" smtClean="0"/>
              <a:t>интернационализација</a:t>
            </a:r>
            <a:endParaRPr lang="en-US" sz="3200" b="1" dirty="0" smtClean="0"/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556792"/>
            <a:ext cx="8280920" cy="4691608"/>
          </a:xfrm>
        </p:spPr>
        <p:txBody>
          <a:bodyPr/>
          <a:lstStyle/>
          <a:p>
            <a:pPr eaLnBrk="1" hangingPunct="1"/>
            <a:r>
              <a:rPr lang="sr-Cyrl-RS" dirty="0" smtClean="0">
                <a:solidFill>
                  <a:schemeClr val="tx1"/>
                </a:solidFill>
              </a:rPr>
              <a:t>Фокус је на локалном кориснику и његовим потребама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sr-Cyrl-RS" dirty="0" smtClean="0">
                <a:solidFill>
                  <a:schemeClr val="tx1"/>
                </a:solidFill>
              </a:rPr>
              <a:t>Могућност избора</a:t>
            </a:r>
            <a:endParaRPr lang="en-US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sr-Cyrl-RS" sz="2400" dirty="0" smtClean="0">
                <a:solidFill>
                  <a:schemeClr val="tx1"/>
                </a:solidFill>
              </a:rPr>
              <a:t>Језик приступних тачака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sr-Cyrl-RS" sz="2400" dirty="0" smtClean="0">
                <a:solidFill>
                  <a:schemeClr val="tx1"/>
                </a:solidFill>
              </a:rPr>
              <a:t>Језик података за пренос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sr-Cyrl-RS" sz="2400" dirty="0" smtClean="0">
                <a:solidFill>
                  <a:schemeClr val="tx1"/>
                </a:solidFill>
              </a:rPr>
              <a:t>Писмо и транслитерација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sr-Cyrl-RS" sz="2400" dirty="0" smtClean="0">
                <a:solidFill>
                  <a:schemeClr val="tx1"/>
                </a:solidFill>
              </a:rPr>
              <a:t>Календар</a:t>
            </a:r>
          </a:p>
          <a:p>
            <a:pPr lvl="1" eaLnBrk="1" hangingPunct="1"/>
            <a:r>
              <a:rPr lang="sr-Cyrl-RS" sz="2400" dirty="0" smtClean="0">
                <a:solidFill>
                  <a:schemeClr val="tx1"/>
                </a:solidFill>
              </a:rPr>
              <a:t>Нумерички систем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 eaLnBrk="1" hangingPunct="1"/>
            <a:endParaRPr lang="en-US" sz="1900" dirty="0" smtClean="0"/>
          </a:p>
        </p:txBody>
      </p:sp>
      <p:pic>
        <p:nvPicPr>
          <p:cNvPr id="3891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4800600"/>
            <a:ext cx="9779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147248" cy="100811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b="1" dirty="0" smtClean="0"/>
              <a:t>RDA</a:t>
            </a:r>
            <a:r>
              <a:rPr lang="sr-Cyrl-RS" sz="3200" b="1" dirty="0" smtClean="0"/>
              <a:t> – шири обим елемената за опис </a:t>
            </a:r>
            <a:br>
              <a:rPr lang="sr-Cyrl-RS" sz="3200" b="1" dirty="0" smtClean="0"/>
            </a:br>
            <a:r>
              <a:rPr lang="sr-Cyrl-RS" sz="3200" b="1" dirty="0" smtClean="0"/>
              <a:t>различитих ресурса</a:t>
            </a:r>
            <a:endParaRPr lang="en-US" sz="3200" b="1" dirty="0" smtClean="0"/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556792"/>
            <a:ext cx="7848872" cy="461540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sr-Cyrl-RS" dirty="0" smtClean="0">
                <a:solidFill>
                  <a:schemeClr val="tx1"/>
                </a:solidFill>
              </a:rPr>
              <a:t>Шта је све фонд једне библиотеке данас?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sr-Cyrl-RS" dirty="0" smtClean="0">
                <a:solidFill>
                  <a:schemeClr val="tx1"/>
                </a:solidFill>
              </a:rPr>
              <a:t>Више предвиђених елемената за:</a:t>
            </a:r>
            <a:endParaRPr lang="en-US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sr-Cyrl-RS" dirty="0" smtClean="0">
                <a:solidFill>
                  <a:schemeClr val="tx1"/>
                </a:solidFill>
              </a:rPr>
              <a:t>Текстуалне изворе који нису штампани</a:t>
            </a:r>
            <a:endParaRPr lang="en-US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sr-Cyrl-RS" dirty="0" smtClean="0">
                <a:solidFill>
                  <a:schemeClr val="tx1"/>
                </a:solidFill>
              </a:rPr>
              <a:t>Изворе који нису текстуални</a:t>
            </a:r>
            <a:endParaRPr lang="en-US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sr-Cyrl-RS" dirty="0" smtClean="0">
                <a:solidFill>
                  <a:schemeClr val="tx1"/>
                </a:solidFill>
              </a:rPr>
              <a:t>Изворе који нису објављени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sr-Cyrl-RS" sz="3200" dirty="0" smtClean="0">
                <a:solidFill>
                  <a:schemeClr val="tx1"/>
                </a:solidFill>
              </a:rPr>
              <a:t>Употреба приручника за одређене специјалне области (музика, електронски извори, картографска грађа, видео записи...)</a:t>
            </a:r>
          </a:p>
        </p:txBody>
      </p:sp>
      <p:sp>
        <p:nvSpPr>
          <p:cNvPr id="185348" name="Sound"/>
          <p:cNvSpPr>
            <a:spLocks noEditPoints="1" noChangeArrowheads="1"/>
          </p:cNvSpPr>
          <p:nvPr/>
        </p:nvSpPr>
        <p:spPr bwMode="auto">
          <a:xfrm>
            <a:off x="251520" y="1124744"/>
            <a:ext cx="609600" cy="762000"/>
          </a:xfrm>
          <a:custGeom>
            <a:avLst/>
            <a:gdLst>
              <a:gd name="T0" fmla="*/ 11164 w 21600"/>
              <a:gd name="T1" fmla="*/ 21159 h 21600"/>
              <a:gd name="T2" fmla="*/ 11164 w 21600"/>
              <a:gd name="T3" fmla="*/ 0 h 21600"/>
              <a:gd name="T4" fmla="*/ 0 w 21600"/>
              <a:gd name="T5" fmla="*/ 10800 h 21600"/>
              <a:gd name="T6" fmla="*/ 21600 w 21600"/>
              <a:gd name="T7" fmla="*/ 10800 h 21600"/>
              <a:gd name="T8" fmla="*/ 761 w 21600"/>
              <a:gd name="T9" fmla="*/ 22454 h 21600"/>
              <a:gd name="T10" fmla="*/ 21069 w 21600"/>
              <a:gd name="T11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7985125" y="6176962"/>
          <a:ext cx="1158875" cy="681038"/>
        </p:xfrm>
        <a:graphic>
          <a:graphicData uri="http://schemas.openxmlformats.org/presentationml/2006/ole">
            <p:oleObj spid="_x0000_s2050" name="Clip" r:id="rId4" imgW="6133680" imgH="3604680" progId="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7812360" y="2564904"/>
          <a:ext cx="1130300" cy="1111250"/>
        </p:xfrm>
        <a:graphic>
          <a:graphicData uri="http://schemas.openxmlformats.org/presentationml/2006/ole">
            <p:oleObj spid="_x0000_s2051" name="Clip" r:id="rId5" imgW="3382560" imgH="3328920" progId="">
              <p:embed/>
            </p:oleObj>
          </a:graphicData>
        </a:graphic>
      </p:graphicFrame>
      <p:graphicFrame>
        <p:nvGraphicFramePr>
          <p:cNvPr id="2052" name="Object 7"/>
          <p:cNvGraphicFramePr>
            <a:graphicFrameLocks noChangeAspect="1"/>
          </p:cNvGraphicFramePr>
          <p:nvPr/>
        </p:nvGraphicFramePr>
        <p:xfrm>
          <a:off x="179512" y="5733256"/>
          <a:ext cx="1295400" cy="901700"/>
        </p:xfrm>
        <a:graphic>
          <a:graphicData uri="http://schemas.openxmlformats.org/presentationml/2006/ole">
            <p:oleObj spid="_x0000_s2052" name="Clip" r:id="rId6" imgW="740160" imgH="514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228600"/>
            <a:ext cx="7313612" cy="1143000"/>
          </a:xfrm>
        </p:spPr>
        <p:txBody>
          <a:bodyPr/>
          <a:lstStyle/>
          <a:p>
            <a:pPr algn="l" eaLnBrk="1" hangingPunct="1"/>
            <a:r>
              <a:rPr lang="en-US" sz="3200" b="1" dirty="0" smtClean="0"/>
              <a:t>RDA</a:t>
            </a:r>
            <a:r>
              <a:rPr lang="sr-Cyrl-RS" sz="3200" dirty="0" smtClean="0"/>
              <a:t> – нормативни подаци</a:t>
            </a:r>
            <a:endParaRPr lang="en-US" sz="3200" b="1" dirty="0" smtClean="0"/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981200"/>
            <a:ext cx="8568952" cy="360804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sr-Cyrl-RS" dirty="0" smtClean="0">
                <a:solidFill>
                  <a:schemeClr val="tx1"/>
                </a:solidFill>
              </a:rPr>
              <a:t>Засновани на атрибутима и релацијама описаним у </a:t>
            </a:r>
            <a:r>
              <a:rPr lang="en-US" dirty="0" smtClean="0">
                <a:solidFill>
                  <a:schemeClr val="tx1"/>
                </a:solidFill>
              </a:rPr>
              <a:t>FRAD</a:t>
            </a:r>
          </a:p>
          <a:p>
            <a:pPr eaLnBrk="1" hangingPunct="1">
              <a:lnSpc>
                <a:spcPct val="90000"/>
              </a:lnSpc>
            </a:pPr>
            <a:r>
              <a:rPr lang="sr-Cyrl-RS" dirty="0" smtClean="0">
                <a:solidFill>
                  <a:schemeClr val="tx1"/>
                </a:solidFill>
              </a:rPr>
              <a:t>Ауторизована или варијантна приступна тачка и пратећи елементи саставни су део нормативног записа 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315200" cy="1124744"/>
          </a:xfrm>
        </p:spPr>
        <p:txBody>
          <a:bodyPr/>
          <a:lstStyle/>
          <a:p>
            <a:pPr algn="l" eaLnBrk="1" hangingPunct="1"/>
            <a:r>
              <a:rPr lang="en-US" sz="3200" b="1" dirty="0" smtClean="0"/>
              <a:t>RDA</a:t>
            </a:r>
            <a:r>
              <a:rPr lang="sr-Cyrl-RS" sz="3200" b="1" dirty="0" smtClean="0"/>
              <a:t> – контролисани речници</a:t>
            </a:r>
            <a:endParaRPr lang="en-US" sz="3200" b="1" dirty="0" smtClean="0"/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412776"/>
            <a:ext cx="7859216" cy="4911824"/>
          </a:xfrm>
        </p:spPr>
        <p:txBody>
          <a:bodyPr>
            <a:normAutofit/>
          </a:bodyPr>
          <a:lstStyle/>
          <a:p>
            <a:pPr eaLnBrk="1" hangingPunct="1"/>
            <a:r>
              <a:rPr lang="sr-Cyrl-RS" dirty="0" smtClean="0">
                <a:solidFill>
                  <a:schemeClr val="tx1"/>
                </a:solidFill>
              </a:rPr>
              <a:t>Постоји неколико коначних речника</a:t>
            </a:r>
            <a:endParaRPr lang="en-US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sr-Cyrl-RS" sz="2400" dirty="0" smtClean="0">
                <a:solidFill>
                  <a:schemeClr val="tx1"/>
                </a:solidFill>
              </a:rPr>
              <a:t>Врста садржаја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sr-Cyrl-RS" sz="2400" dirty="0" smtClean="0">
                <a:solidFill>
                  <a:schemeClr val="tx1"/>
                </a:solidFill>
              </a:rPr>
              <a:t>Врста носиоца информација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sr-Cyrl-RS" sz="2400" dirty="0" smtClean="0">
                <a:solidFill>
                  <a:schemeClr val="tx1"/>
                </a:solidFill>
              </a:rPr>
              <a:t>Врста медија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sr-Cyrl-RS" sz="2400" dirty="0" smtClean="0">
                <a:solidFill>
                  <a:schemeClr val="tx1"/>
                </a:solidFill>
              </a:rPr>
              <a:t>Начин издавања</a:t>
            </a:r>
            <a:endParaRPr lang="en-US" sz="24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sr-Cyrl-RS" dirty="0" smtClean="0">
                <a:solidFill>
                  <a:schemeClr val="tx1"/>
                </a:solidFill>
              </a:rPr>
              <a:t>Већина речника може да се допуњује</a:t>
            </a:r>
            <a:endParaRPr lang="en-US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sr-Cyrl-RS" sz="2400" dirty="0" smtClean="0">
                <a:solidFill>
                  <a:schemeClr val="tx1"/>
                </a:solidFill>
              </a:rPr>
              <a:t>Каталогизатор може речник да допуни новим термином</a:t>
            </a:r>
            <a:endParaRPr lang="en-US" sz="24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sr-Cyrl-RS" dirty="0" smtClean="0">
                <a:solidFill>
                  <a:schemeClr val="tx1"/>
                </a:solidFill>
              </a:rPr>
              <a:t>Речници су објављени на вебу</a:t>
            </a:r>
          </a:p>
          <a:p>
            <a:pPr eaLnBrk="1" hangingPunct="1">
              <a:buNone/>
            </a:pPr>
            <a:r>
              <a:rPr lang="en-US" sz="2300" dirty="0" smtClean="0"/>
              <a:t>(</a:t>
            </a:r>
            <a:r>
              <a:rPr lang="en-US" sz="2300" dirty="0" smtClean="0">
                <a:hlinkClick r:id="rId3"/>
              </a:rPr>
              <a:t>http://metadataregistry.org/rdabrowse.htm</a:t>
            </a:r>
            <a:r>
              <a:rPr lang="en-US" sz="23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Промена каталошких правила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8856984" cy="5256584"/>
          </a:xfrm>
        </p:spPr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</a:rPr>
              <a:t>Англоамеричка каталошка пракса од 1978. користи стандард </a:t>
            </a:r>
            <a:r>
              <a:rPr lang="sr-Latn-RS" dirty="0" smtClean="0">
                <a:solidFill>
                  <a:schemeClr val="tx1"/>
                </a:solidFill>
              </a:rPr>
              <a:t>AACR2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Потреба за променом стандарда 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	- нови носиоци информација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	- нов начин организације метаподатака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	- сложени начини претраживања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	- разнородни односи између описиваних објеката.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Cyrl-RS" dirty="0" smtClean="0"/>
              <a:t>Општа структура </a:t>
            </a:r>
            <a:r>
              <a:rPr lang="sr-Latn-RS" dirty="0" smtClean="0"/>
              <a:t>RDA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</a:rPr>
              <a:t>Садржај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sr-Cyrl-RS" dirty="0" smtClean="0">
                <a:solidFill>
                  <a:schemeClr val="tx1"/>
                </a:solidFill>
              </a:rPr>
              <a:t>Општи увод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sr-Cyrl-RS" dirty="0" smtClean="0">
                <a:solidFill>
                  <a:schemeClr val="tx1"/>
                </a:solidFill>
              </a:rPr>
              <a:t>Специјална упутства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sr-Cyrl-RS" dirty="0" smtClean="0">
                <a:solidFill>
                  <a:schemeClr val="tx1"/>
                </a:solidFill>
              </a:rPr>
              <a:t>Ентитети и њихови атрибути</a:t>
            </a:r>
            <a:endParaRPr lang="en-US" dirty="0" smtClean="0">
              <a:solidFill>
                <a:schemeClr val="tx1"/>
              </a:solidFill>
            </a:endParaRPr>
          </a:p>
          <a:p>
            <a:pPr lvl="2"/>
            <a:r>
              <a:rPr lang="sr-Cyrl-RS" dirty="0" smtClean="0">
                <a:solidFill>
                  <a:schemeClr val="tx1"/>
                </a:solidFill>
              </a:rPr>
              <a:t>Група </a:t>
            </a:r>
            <a:r>
              <a:rPr lang="en-US" dirty="0" smtClean="0">
                <a:solidFill>
                  <a:schemeClr val="tx1"/>
                </a:solidFill>
              </a:rPr>
              <a:t>1 (</a:t>
            </a:r>
            <a:r>
              <a:rPr lang="sr-Cyrl-RS" dirty="0" smtClean="0">
                <a:solidFill>
                  <a:schemeClr val="tx1"/>
                </a:solidFill>
              </a:rPr>
              <a:t>Поглавља </a:t>
            </a:r>
            <a:r>
              <a:rPr lang="en-US" dirty="0" smtClean="0">
                <a:solidFill>
                  <a:schemeClr val="tx1"/>
                </a:solidFill>
              </a:rPr>
              <a:t>1-7)</a:t>
            </a:r>
          </a:p>
          <a:p>
            <a:pPr lvl="2"/>
            <a:r>
              <a:rPr lang="sr-Cyrl-RS" dirty="0" smtClean="0">
                <a:solidFill>
                  <a:schemeClr val="tx1"/>
                </a:solidFill>
              </a:rPr>
              <a:t>Група</a:t>
            </a:r>
            <a:r>
              <a:rPr lang="en-US" dirty="0" smtClean="0">
                <a:solidFill>
                  <a:schemeClr val="tx1"/>
                </a:solidFill>
              </a:rPr>
              <a:t> 2 (</a:t>
            </a:r>
            <a:r>
              <a:rPr lang="sr-Cyrl-RS" dirty="0" smtClean="0">
                <a:solidFill>
                  <a:schemeClr val="tx1"/>
                </a:solidFill>
              </a:rPr>
              <a:t>Поглавља</a:t>
            </a:r>
            <a:r>
              <a:rPr lang="en-US" dirty="0" smtClean="0">
                <a:solidFill>
                  <a:schemeClr val="tx1"/>
                </a:solidFill>
              </a:rPr>
              <a:t> 8-16)</a:t>
            </a:r>
          </a:p>
          <a:p>
            <a:pPr lvl="1"/>
            <a:r>
              <a:rPr lang="sr-Cyrl-RS" dirty="0" smtClean="0">
                <a:solidFill>
                  <a:schemeClr val="tx1"/>
                </a:solidFill>
              </a:rPr>
              <a:t>Међусобне везе</a:t>
            </a:r>
            <a:r>
              <a:rPr lang="en-US" dirty="0" smtClean="0">
                <a:solidFill>
                  <a:schemeClr val="tx1"/>
                </a:solidFill>
              </a:rPr>
              <a:t>:  </a:t>
            </a:r>
            <a:r>
              <a:rPr lang="sr-Cyrl-RS" dirty="0" smtClean="0">
                <a:solidFill>
                  <a:schemeClr val="tx1"/>
                </a:solidFill>
              </a:rPr>
              <a:t>поглавља</a:t>
            </a:r>
            <a:r>
              <a:rPr lang="en-US" dirty="0" smtClean="0">
                <a:solidFill>
                  <a:schemeClr val="tx1"/>
                </a:solidFill>
              </a:rPr>
              <a:t> 17-22, 24-32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Додаци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sr-Cyrl-RS" dirty="0" smtClean="0">
                <a:solidFill>
                  <a:schemeClr val="tx1"/>
                </a:solidFill>
              </a:rPr>
              <a:t>Речник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sr-Cyrl-RS" dirty="0" smtClean="0">
                <a:solidFill>
                  <a:schemeClr val="tx1"/>
                </a:solidFill>
              </a:rPr>
              <a:t>Индекс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28600"/>
            <a:ext cx="8147248" cy="1066800"/>
          </a:xfrm>
        </p:spPr>
        <p:txBody>
          <a:bodyPr/>
          <a:lstStyle/>
          <a:p>
            <a:pPr algn="l" eaLnBrk="1" hangingPunct="1"/>
            <a:r>
              <a:rPr lang="sr-Cyrl-RS" sz="3200" b="1" dirty="0" smtClean="0"/>
              <a:t>Структура </a:t>
            </a:r>
            <a:r>
              <a:rPr lang="en-US" sz="3200" b="1" dirty="0" smtClean="0"/>
              <a:t>RDA</a:t>
            </a:r>
            <a:r>
              <a:rPr lang="sr-Cyrl-RS" sz="3200" b="1" dirty="0" smtClean="0"/>
              <a:t> – није организован као </a:t>
            </a:r>
            <a:r>
              <a:rPr lang="sr-Latn-RS" sz="3200" b="1" dirty="0" smtClean="0"/>
              <a:t>AACR2 </a:t>
            </a:r>
            <a:r>
              <a:rPr lang="sr-Cyrl-RS" sz="3200" b="1" dirty="0" smtClean="0"/>
              <a:t>или </a:t>
            </a:r>
            <a:r>
              <a:rPr lang="sr-Latn-RS" sz="3200" b="1" dirty="0" smtClean="0"/>
              <a:t>ISBD</a:t>
            </a:r>
            <a:endParaRPr lang="en-US" sz="3200" b="1" dirty="0" smtClean="0"/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00200"/>
            <a:ext cx="8210872" cy="4953000"/>
          </a:xfrm>
        </p:spPr>
        <p:txBody>
          <a:bodyPr>
            <a:normAutofit/>
          </a:bodyPr>
          <a:lstStyle/>
          <a:p>
            <a:pPr eaLnBrk="1" hangingPunct="1">
              <a:spcBef>
                <a:spcPct val="10000"/>
              </a:spcBef>
            </a:pPr>
            <a:r>
              <a:rPr lang="sr-Cyrl-RS" dirty="0" smtClean="0">
                <a:solidFill>
                  <a:schemeClr val="tx1"/>
                </a:solidFill>
              </a:rPr>
              <a:t>Није класификован према врсти грађе</a:t>
            </a:r>
            <a:endParaRPr lang="en-US" dirty="0" smtClean="0">
              <a:solidFill>
                <a:schemeClr val="tx1"/>
              </a:solidFill>
            </a:endParaRPr>
          </a:p>
          <a:p>
            <a:pPr marL="669925" lvl="1" indent="-325438" eaLnBrk="1" hangingPunct="1">
              <a:spcBef>
                <a:spcPct val="10000"/>
              </a:spcBef>
            </a:pPr>
            <a:r>
              <a:rPr lang="sr-Cyrl-RS" dirty="0" smtClean="0">
                <a:solidFill>
                  <a:schemeClr val="tx1"/>
                </a:solidFill>
              </a:rPr>
              <a:t>Не постоје посебна поглавља за монографије, карте, штампане музикалије и сл.</a:t>
            </a:r>
            <a:endParaRPr lang="en-US" dirty="0" smtClean="0">
              <a:solidFill>
                <a:schemeClr val="tx1"/>
              </a:solidFill>
            </a:endParaRPr>
          </a:p>
          <a:p>
            <a:pPr marL="669925" lvl="1" indent="-325438" eaLnBrk="1" hangingPunct="1">
              <a:spcBef>
                <a:spcPct val="10000"/>
              </a:spcBef>
            </a:pPr>
            <a:r>
              <a:rPr lang="sr-Cyrl-RS" dirty="0" smtClean="0">
                <a:solidFill>
                  <a:schemeClr val="tx1"/>
                </a:solidFill>
              </a:rPr>
              <a:t>Свеобухватни принципи важе за све врсте грађе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10000"/>
              </a:spcBef>
            </a:pPr>
            <a:r>
              <a:rPr lang="sr-Cyrl-RS" b="1" dirty="0" smtClean="0">
                <a:solidFill>
                  <a:schemeClr val="tx1"/>
                </a:solidFill>
              </a:rPr>
              <a:t>Идентификовати </a:t>
            </a:r>
            <a:r>
              <a:rPr lang="sr-Cyrl-RS" dirty="0" smtClean="0">
                <a:solidFill>
                  <a:schemeClr val="tx1"/>
                </a:solidFill>
              </a:rPr>
              <a:t>и утврдити </a:t>
            </a:r>
            <a:r>
              <a:rPr lang="sr-Cyrl-RS" b="1" dirty="0" smtClean="0">
                <a:solidFill>
                  <a:schemeClr val="tx1"/>
                </a:solidFill>
              </a:rPr>
              <a:t>међусобне везе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10000"/>
              </a:spcBef>
            </a:pPr>
            <a:r>
              <a:rPr lang="sr-Cyrl-RS" dirty="0" smtClean="0">
                <a:solidFill>
                  <a:schemeClr val="tx1"/>
                </a:solidFill>
              </a:rPr>
              <a:t>Сваки елемент је посебно описан</a:t>
            </a:r>
          </a:p>
          <a:p>
            <a:pPr marL="669925" lvl="1" indent="-325438">
              <a:spcBef>
                <a:spcPct val="10000"/>
              </a:spcBef>
            </a:pPr>
            <a:r>
              <a:rPr lang="sr-Cyrl-RS" dirty="0" smtClean="0">
                <a:solidFill>
                  <a:schemeClr val="tx1"/>
                </a:solidFill>
              </a:rPr>
              <a:t>У неким случајевима потребно је окупити различите елементе и описати их (нпр. ауторизована приступна тачка)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sr-Cyrl-R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8075240" cy="1008112"/>
          </a:xfrm>
        </p:spPr>
        <p:txBody>
          <a:bodyPr/>
          <a:lstStyle/>
          <a:p>
            <a:pPr algn="l"/>
            <a:r>
              <a:rPr lang="sr-Cyrl-RS" sz="3200" dirty="0" smtClean="0"/>
              <a:t>Структура </a:t>
            </a:r>
            <a:r>
              <a:rPr lang="en-US" sz="3200" dirty="0" smtClean="0"/>
              <a:t>RDA</a:t>
            </a:r>
            <a:r>
              <a:rPr lang="sr-Cyrl-RS" sz="3200" dirty="0" smtClean="0"/>
              <a:t> – нелинеарни извор</a:t>
            </a:r>
            <a:endParaRPr lang="en-US" sz="3200" b="1" dirty="0" smtClean="0"/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620000" cy="4648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sr-Cyrl-RS" dirty="0" smtClean="0">
                <a:solidFill>
                  <a:schemeClr val="tx1"/>
                </a:solidFill>
              </a:rPr>
              <a:t>Проучавање жељених поглавља и појмова</a:t>
            </a:r>
            <a:endParaRPr lang="en-US" dirty="0" smtClean="0">
              <a:solidFill>
                <a:schemeClr val="tx1"/>
              </a:solidFill>
            </a:endParaRPr>
          </a:p>
          <a:p>
            <a:pPr marL="669925" lvl="1" indent="-325438" eaLnBrk="1" hangingPunct="1"/>
            <a:r>
              <a:rPr lang="sr-Cyrl-RS" dirty="0" smtClean="0">
                <a:solidFill>
                  <a:schemeClr val="tx1"/>
                </a:solidFill>
              </a:rPr>
              <a:t>Претрага преко кључних речи</a:t>
            </a:r>
            <a:endParaRPr lang="en-US" dirty="0" smtClean="0">
              <a:solidFill>
                <a:schemeClr val="tx1"/>
              </a:solidFill>
            </a:endParaRPr>
          </a:p>
          <a:p>
            <a:pPr marL="669925" lvl="1" indent="-325438" eaLnBrk="1" hangingPunct="1"/>
            <a:r>
              <a:rPr lang="sr-Cyrl-RS" dirty="0" smtClean="0">
                <a:solidFill>
                  <a:schemeClr val="tx1"/>
                </a:solidFill>
              </a:rPr>
              <a:t>Праћење линкова</a:t>
            </a:r>
            <a:endParaRPr lang="en-US" dirty="0" smtClean="0">
              <a:solidFill>
                <a:schemeClr val="tx1"/>
              </a:solidFill>
            </a:endParaRPr>
          </a:p>
          <a:p>
            <a:pPr marL="669925" lvl="1" indent="-325438" eaLnBrk="1" hangingPunct="1"/>
            <a:r>
              <a:rPr lang="sr-Cyrl-RS" dirty="0" smtClean="0">
                <a:solidFill>
                  <a:schemeClr val="tx1"/>
                </a:solidFill>
              </a:rPr>
              <a:t>Линковање директно из Садржаја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sr-Cyrl-RS" dirty="0" smtClean="0">
                <a:solidFill>
                  <a:schemeClr val="tx1"/>
                </a:solidFill>
              </a:rPr>
              <a:t>Дуплирање појединих садржаја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ALA </a:t>
            </a:r>
            <a:r>
              <a:rPr lang="sr-Cyrl-RS" dirty="0" smtClean="0">
                <a:solidFill>
                  <a:schemeClr val="tx1"/>
                </a:solidFill>
              </a:rPr>
              <a:t>објавила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669925" lvl="1" indent="-325438" eaLnBrk="1" hangingPunct="1"/>
            <a:r>
              <a:rPr lang="sr-Cyrl-RS" dirty="0" smtClean="0">
                <a:solidFill>
                  <a:schemeClr val="tx1"/>
                </a:solidFill>
              </a:rPr>
              <a:t>Штампану верзију </a:t>
            </a:r>
            <a:r>
              <a:rPr lang="en-US" dirty="0" smtClean="0">
                <a:solidFill>
                  <a:schemeClr val="tx1"/>
                </a:solidFill>
              </a:rPr>
              <a:t>RDA</a:t>
            </a:r>
          </a:p>
          <a:p>
            <a:pPr marL="669925" lvl="1" indent="-325438" eaLnBrk="1" hangingPunct="1"/>
            <a:r>
              <a:rPr lang="sr-Cyrl-RS" dirty="0" smtClean="0">
                <a:solidFill>
                  <a:schemeClr val="tx1"/>
                </a:solidFill>
              </a:rPr>
              <a:t>Штампану верзију сета елемената </a:t>
            </a:r>
            <a:r>
              <a:rPr lang="en-US" dirty="0" smtClean="0">
                <a:solidFill>
                  <a:schemeClr val="tx1"/>
                </a:solidFill>
              </a:rPr>
              <a:t>RDA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315200" cy="1143000"/>
          </a:xfrm>
        </p:spPr>
        <p:txBody>
          <a:bodyPr/>
          <a:lstStyle/>
          <a:p>
            <a:pPr algn="l" eaLnBrk="1" hangingPunct="1"/>
            <a:r>
              <a:rPr lang="sr-Cyrl-RS" sz="3200" b="1" dirty="0" smtClean="0"/>
              <a:t>Структура </a:t>
            </a:r>
            <a:r>
              <a:rPr lang="en-US" sz="3200" b="1" dirty="0" smtClean="0"/>
              <a:t>RDA – </a:t>
            </a:r>
            <a:r>
              <a:rPr lang="sr-Cyrl-RS" sz="3200" b="1" dirty="0" smtClean="0"/>
              <a:t>“језгро” </a:t>
            </a:r>
            <a:br>
              <a:rPr lang="sr-Cyrl-RS" sz="3200" b="1" dirty="0" smtClean="0"/>
            </a:br>
            <a:r>
              <a:rPr lang="sr-Cyrl-RS" sz="3200" b="1" dirty="0" smtClean="0"/>
              <a:t>(основни елементи)</a:t>
            </a:r>
            <a:endParaRPr lang="en-US" sz="3200" b="1" dirty="0" smtClean="0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496944" cy="5112568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sr-Cyrl-RS" dirty="0" smtClean="0">
                <a:solidFill>
                  <a:schemeClr val="tx1"/>
                </a:solidFill>
              </a:rPr>
              <a:t>Засновани на обавезним атрибутима записа на националном нивоу у складу са </a:t>
            </a:r>
            <a:r>
              <a:rPr lang="en-US" dirty="0" smtClean="0">
                <a:solidFill>
                  <a:schemeClr val="tx1"/>
                </a:solidFill>
              </a:rPr>
              <a:t>FRBR/FRAD</a:t>
            </a:r>
          </a:p>
          <a:p>
            <a:pPr eaLnBrk="1" hangingPunct="1">
              <a:lnSpc>
                <a:spcPct val="90000"/>
              </a:lnSpc>
            </a:pPr>
            <a:r>
              <a:rPr lang="sr-Cyrl-RS" dirty="0" smtClean="0">
                <a:solidFill>
                  <a:schemeClr val="tx1"/>
                </a:solidFill>
              </a:rPr>
              <a:t>Дефинисани на нивоу елемента</a:t>
            </a:r>
            <a:endParaRPr lang="en-US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sr-Cyrl-RS" dirty="0" smtClean="0">
                <a:solidFill>
                  <a:schemeClr val="tx1"/>
                </a:solidFill>
              </a:rPr>
              <a:t>Код тих елемената увек стоји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sr-Cyrl-RS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sr-Cyrl-RS" dirty="0" smtClean="0">
                <a:solidFill>
                  <a:schemeClr val="tx1"/>
                </a:solidFill>
              </a:rPr>
              <a:t>Описане су све ситуације када је неки елемент “језгро”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sr-Cyrl-RS" dirty="0" smtClean="0">
                <a:solidFill>
                  <a:schemeClr val="tx1"/>
                </a:solidFill>
              </a:rPr>
              <a:t>Елементи који су “језгро” описани су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sr-Cyrl-RS" dirty="0" smtClean="0">
                <a:solidFill>
                  <a:schemeClr val="tx1"/>
                </a:solidFill>
              </a:rPr>
              <a:t>Као посебна група у поглављу </a:t>
            </a:r>
            <a:r>
              <a:rPr lang="en-US" dirty="0" smtClean="0">
                <a:solidFill>
                  <a:schemeClr val="tx1"/>
                </a:solidFill>
              </a:rPr>
              <a:t>RDA 0.6</a:t>
            </a:r>
          </a:p>
          <a:p>
            <a:pPr lvl="1" eaLnBrk="1" hangingPunct="1">
              <a:lnSpc>
                <a:spcPct val="90000"/>
              </a:lnSpc>
            </a:pPr>
            <a:r>
              <a:rPr lang="sr-Cyrl-RS" dirty="0" smtClean="0">
                <a:solidFill>
                  <a:schemeClr val="tx1"/>
                </a:solidFill>
              </a:rPr>
              <a:t>Посебно у одговарајућим поглављима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sr-Cyrl-RS" dirty="0" smtClean="0">
                <a:solidFill>
                  <a:schemeClr val="tx1"/>
                </a:solidFill>
              </a:rPr>
              <a:t>Конгресна библиотека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је идентификовала додатне основне елементе</a:t>
            </a:r>
            <a:r>
              <a:rPr lang="en-US" dirty="0" smtClean="0">
                <a:solidFill>
                  <a:schemeClr val="tx1"/>
                </a:solidFill>
              </a:rPr>
              <a:t>“LC Core”</a:t>
            </a:r>
          </a:p>
        </p:txBody>
      </p:sp>
      <p:sp>
        <p:nvSpPr>
          <p:cNvPr id="45061" name="Text Box 4"/>
          <p:cNvSpPr txBox="1">
            <a:spLocks noChangeArrowheads="1"/>
          </p:cNvSpPr>
          <p:nvPr/>
        </p:nvSpPr>
        <p:spPr bwMode="auto">
          <a:xfrm>
            <a:off x="5508104" y="2780928"/>
            <a:ext cx="2160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70C0"/>
                </a:solidFill>
              </a:rPr>
              <a:t>CORE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RDA – </a:t>
            </a:r>
            <a:r>
              <a:rPr lang="sr-Cyrl-RS" dirty="0" smtClean="0"/>
              <a:t>“језгро”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</a:rPr>
              <a:t>Наслов – </a:t>
            </a:r>
            <a:r>
              <a:rPr lang="sr-Cyrl-RS" b="1" dirty="0" smtClean="0">
                <a:solidFill>
                  <a:schemeClr val="tx1"/>
                </a:solidFill>
              </a:rPr>
              <a:t>преферентни наслов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Одговорност – </a:t>
            </a:r>
            <a:r>
              <a:rPr lang="sr-Cyrl-RS" b="1" dirty="0" smtClean="0">
                <a:solidFill>
                  <a:schemeClr val="tx1"/>
                </a:solidFill>
              </a:rPr>
              <a:t>одговорност у вези са преферентним насловом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Издање – </a:t>
            </a:r>
            <a:r>
              <a:rPr lang="sr-Cyrl-RS" b="1" dirty="0" smtClean="0">
                <a:solidFill>
                  <a:schemeClr val="tx1"/>
                </a:solidFill>
              </a:rPr>
              <a:t>ознака издања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Издавање </a:t>
            </a:r>
            <a:r>
              <a:rPr lang="sr-Cyrl-RS" b="1" dirty="0" smtClean="0">
                <a:solidFill>
                  <a:schemeClr val="tx1"/>
                </a:solidFill>
              </a:rPr>
              <a:t>– место издавања, назив издавача, година издавања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Идентификатор манифестације – </a:t>
            </a:r>
            <a:r>
              <a:rPr lang="sr-Cyrl-RS" b="1" dirty="0" smtClean="0">
                <a:solidFill>
                  <a:schemeClr val="tx1"/>
                </a:solidFill>
              </a:rPr>
              <a:t>идентификатор заснован на међународном стандарду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r-Latn-RS" b="1" dirty="0" smtClean="0">
                <a:solidFill>
                  <a:schemeClr val="tx1"/>
                </a:solidFill>
              </a:rPr>
              <a:t>(ISBN, ISSN, ISMN...)</a:t>
            </a:r>
            <a:endParaRPr lang="sr-Cyrl-RS" b="1" dirty="0" smtClean="0">
              <a:solidFill>
                <a:schemeClr val="tx1"/>
              </a:solidFill>
            </a:endParaRPr>
          </a:p>
          <a:p>
            <a:r>
              <a:rPr lang="sr-Cyrl-RS" dirty="0" smtClean="0">
                <a:solidFill>
                  <a:schemeClr val="tx1"/>
                </a:solidFill>
              </a:rPr>
              <a:t>Носилац – </a:t>
            </a:r>
            <a:r>
              <a:rPr lang="sr-Cyrl-RS" b="1" dirty="0" smtClean="0">
                <a:solidFill>
                  <a:schemeClr val="tx1"/>
                </a:solidFill>
              </a:rPr>
              <a:t>врста носиоца информација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Latn-RS" dirty="0" smtClean="0"/>
              <a:t>RDA </a:t>
            </a:r>
            <a:r>
              <a:rPr lang="sr-Cyrl-RS" dirty="0" smtClean="0"/>
              <a:t>елементи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950" y="1125538"/>
          <a:ext cx="8856663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9714"/>
                <a:gridCol w="3528392"/>
                <a:gridCol w="38885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RDA REF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RDA 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RECORDED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2.3.2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 proper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organization of information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2.4.2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Statement of responsibility relating to title proper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Arlene G. Taylor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2.5.2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Designation of edition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 edition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2.8.2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Place of publication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Westport, Connecticut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2.8.2 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Place of publication 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London 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2.8.4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Publisher’s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Libraries Unlimited, a member of the Greenwood Publishing Group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2.8.6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 of publication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2004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2.12.2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 proper of series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Library and information science text series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2.13 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Mode of issuance 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single unit 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Identifier for the manifestation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ISBN 1-56308-976-9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2.15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Identifier for the manifestation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ISBN 1-56308-969-6 (paperback)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" y="1196752"/>
          <a:ext cx="9143999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8143"/>
                <a:gridCol w="3073896"/>
                <a:gridCol w="4211960"/>
              </a:tblGrid>
              <a:tr h="4312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RDA REF</a:t>
                      </a:r>
                      <a:endParaRPr lang="sr-Latn-R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RDA ELEMENT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RECORDED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Media type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unmediated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Carrier type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Extent of text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xxvii, 417 pages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Dimensions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 cm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4.3 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Contact information 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>
                          <a:hlinkClick r:id="rId3"/>
                        </a:rPr>
                        <a:t>http://www.lu.com</a:t>
                      </a:r>
                      <a:r>
                        <a:rPr lang="sr-Latn-R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6.9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Content type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text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7.16 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Supplementary content 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Includes bibliography and index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17.8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 manifested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Taylor, Arlene G., 1941- . Organization of information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19.2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Creator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Taylor, Arlene G., 1941-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18.5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Relationship designator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author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812038"/>
          </a:xfrm>
        </p:spPr>
        <p:txBody>
          <a:bodyPr>
            <a:noAutofit/>
          </a:bodyPr>
          <a:lstStyle/>
          <a:p>
            <a:r>
              <a:rPr lang="en-US" sz="2800" dirty="0" smtClean="0"/>
              <a:t>BIBFRAME</a:t>
            </a:r>
            <a:r>
              <a:rPr lang="sr-Cyrl-RS" sz="2800" dirty="0" smtClean="0"/>
              <a:t> (</a:t>
            </a:r>
            <a:r>
              <a:rPr lang="en-US" sz="2800" dirty="0" smtClean="0"/>
              <a:t>Bibliographic Framework</a:t>
            </a:r>
            <a:r>
              <a:rPr lang="sr-Cyrl-RS" sz="2800" dirty="0" smtClean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sr-Cyrl-RS" sz="2800" dirty="0" smtClean="0">
              <a:solidFill>
                <a:schemeClr val="tx1"/>
              </a:solidFill>
            </a:endParaRPr>
          </a:p>
          <a:p>
            <a:r>
              <a:rPr lang="sr-Cyrl-RS" sz="2800" dirty="0" smtClean="0">
                <a:solidFill>
                  <a:schemeClr val="tx1"/>
                </a:solidFill>
              </a:rPr>
              <a:t>И</a:t>
            </a:r>
            <a:r>
              <a:rPr lang="sr-Cyrl-CS" sz="2800" dirty="0" smtClean="0">
                <a:solidFill>
                  <a:schemeClr val="tx1"/>
                </a:solidFill>
              </a:rPr>
              <a:t>ницијатива коју развија Конгресна библиотека са циљем преузимања и размене библиографских метаподатака о библиотечкој грађи применом технологије семантичког веба</a:t>
            </a:r>
            <a:r>
              <a:rPr lang="sr-Latn-RS" sz="2800" dirty="0" smtClean="0">
                <a:solidFill>
                  <a:schemeClr val="tx1"/>
                </a:solidFill>
              </a:rPr>
              <a:t> </a:t>
            </a:r>
            <a:r>
              <a:rPr lang="sr-Latn-RS" sz="2800" dirty="0" smtClean="0">
                <a:solidFill>
                  <a:schemeClr val="tx1"/>
                </a:solidFill>
              </a:rPr>
              <a:t>(</a:t>
            </a:r>
            <a:r>
              <a:rPr lang="en-US" sz="2800" dirty="0" smtClean="0">
                <a:solidFill>
                  <a:schemeClr val="tx1"/>
                </a:solidFill>
              </a:rPr>
              <a:t>https://www.loc.gov/bibframe/</a:t>
            </a:r>
            <a:r>
              <a:rPr lang="sr-Latn-RS" sz="2800" dirty="0" smtClean="0">
                <a:solidFill>
                  <a:schemeClr val="tx1"/>
                </a:solidFill>
              </a:rPr>
              <a:t>)</a:t>
            </a:r>
            <a:endParaRPr lang="sr-Cyrl-CS" sz="2800" dirty="0" smtClean="0">
              <a:solidFill>
                <a:schemeClr val="tx1"/>
              </a:solidFill>
            </a:endParaRPr>
          </a:p>
          <a:p>
            <a:endParaRPr lang="sr-Cyrl-CS" sz="2800" dirty="0" smtClean="0">
              <a:solidFill>
                <a:schemeClr val="tx1"/>
              </a:solidFill>
            </a:endParaRPr>
          </a:p>
          <a:p>
            <a:r>
              <a:rPr lang="sr-Cyrl-CS" sz="2800" dirty="0" smtClean="0">
                <a:solidFill>
                  <a:schemeClr val="tx1"/>
                </a:solidFill>
              </a:rPr>
              <a:t>Конгресна библиотека је у сарадњи са организацијом </a:t>
            </a:r>
            <a:r>
              <a:rPr lang="en-US" sz="2800" dirty="0" err="1" smtClean="0">
                <a:solidFill>
                  <a:schemeClr val="tx1"/>
                </a:solidFill>
              </a:rPr>
              <a:t>Zepheria</a:t>
            </a:r>
            <a:r>
              <a:rPr lang="sr-Cyrl-CS" sz="2800" dirty="0" smtClean="0">
                <a:solidFill>
                  <a:schemeClr val="tx1"/>
                </a:solidFill>
              </a:rPr>
              <a:t> 2012. године представила </a:t>
            </a:r>
            <a:r>
              <a:rPr lang="en-US" sz="2800" dirty="0" smtClean="0">
                <a:solidFill>
                  <a:schemeClr val="tx1"/>
                </a:solidFill>
              </a:rPr>
              <a:t>BIBFRAME</a:t>
            </a:r>
            <a:r>
              <a:rPr lang="sr-Cyrl-CS" sz="2800" dirty="0" smtClean="0">
                <a:solidFill>
                  <a:schemeClr val="tx1"/>
                </a:solidFill>
              </a:rPr>
              <a:t>. 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sr-Cyrl-RS" dirty="0" smtClean="0"/>
          </a:p>
          <a:p>
            <a:r>
              <a:rPr lang="ru-RU" sz="2800" dirty="0" smtClean="0">
                <a:solidFill>
                  <a:schemeClr val="tx1"/>
                </a:solidFill>
              </a:rPr>
              <a:t>Британска библиотека, Национална библиотека Немачке, Универзитет Џорџ Вашингтон, Национална медицинска библиотека</a:t>
            </a:r>
            <a:r>
              <a:rPr lang="sr-Latn-RS" sz="2800" dirty="0" smtClean="0">
                <a:solidFill>
                  <a:schemeClr val="tx1"/>
                </a:solidFill>
              </a:rPr>
              <a:t>, OCLC </a:t>
            </a:r>
            <a:r>
              <a:rPr lang="sr-Cyrl-RS" sz="2800" dirty="0" smtClean="0">
                <a:solidFill>
                  <a:schemeClr val="tx1"/>
                </a:solidFill>
              </a:rPr>
              <a:t>и Универзитет</a:t>
            </a:r>
            <a:r>
              <a:rPr lang="sr-Latn-RS" sz="2800" dirty="0" smtClean="0">
                <a:solidFill>
                  <a:schemeClr val="tx1"/>
                </a:solidFill>
              </a:rPr>
              <a:t> </a:t>
            </a:r>
            <a:r>
              <a:rPr lang="sr-Cyrl-RS" sz="2800" dirty="0" smtClean="0">
                <a:solidFill>
                  <a:schemeClr val="tx1"/>
                </a:solidFill>
              </a:rPr>
              <a:t>Принстон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BIBFRAME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r-Cyrl-RS" sz="2800" dirty="0" smtClean="0">
              <a:solidFill>
                <a:schemeClr val="tx1"/>
              </a:solidFill>
            </a:endParaRPr>
          </a:p>
          <a:p>
            <a:r>
              <a:rPr lang="sr-Cyrl-RS" sz="2800" dirty="0" smtClean="0">
                <a:solidFill>
                  <a:schemeClr val="tx1"/>
                </a:solidFill>
              </a:rPr>
              <a:t>Заснива се на принципима семантичког веба</a:t>
            </a:r>
          </a:p>
          <a:p>
            <a:pPr>
              <a:buNone/>
            </a:pPr>
            <a:endParaRPr lang="sr-Cyrl-CS" sz="2800" dirty="0" smtClean="0">
              <a:solidFill>
                <a:schemeClr val="tx1"/>
              </a:solidFill>
            </a:endParaRPr>
          </a:p>
          <a:p>
            <a:r>
              <a:rPr lang="sr-Cyrl-CS" sz="2800" dirty="0" smtClean="0">
                <a:solidFill>
                  <a:schemeClr val="tx1"/>
                </a:solidFill>
              </a:rPr>
              <a:t>Примењени су оквири и принципи иницијативе </a:t>
            </a:r>
            <a:r>
              <a:rPr lang="en-US" sz="2800" dirty="0" smtClean="0">
                <a:solidFill>
                  <a:schemeClr val="tx1"/>
                </a:solidFill>
              </a:rPr>
              <a:t>LD</a:t>
            </a:r>
            <a:r>
              <a:rPr lang="sr-Cyrl-RS" sz="2800" dirty="0" smtClean="0">
                <a:solidFill>
                  <a:schemeClr val="tx1"/>
                </a:solidFill>
              </a:rPr>
              <a:t> на опис </a:t>
            </a:r>
            <a:r>
              <a:rPr lang="ru-RU" sz="2800" dirty="0" smtClean="0">
                <a:solidFill>
                  <a:schemeClr val="tx1"/>
                </a:solidFill>
              </a:rPr>
              <a:t>библиографских и нормативних ентитета и веза између њих.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r>
              <a:rPr lang="sr-Cyrl-RS" sz="2800" dirty="0" smtClean="0">
                <a:solidFill>
                  <a:schemeClr val="tx1"/>
                </a:solidFill>
              </a:rPr>
              <a:t>Модел података заснован на графу – у основи је формат </a:t>
            </a:r>
            <a:r>
              <a:rPr lang="sr-Latn-RS" sz="2800" dirty="0" smtClean="0">
                <a:solidFill>
                  <a:schemeClr val="tx1"/>
                </a:solidFill>
              </a:rPr>
              <a:t>RDF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BIBFRAME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Latn-RS" sz="2800" dirty="0" smtClean="0"/>
          </a:p>
          <a:p>
            <a:r>
              <a:rPr lang="ru-RU" sz="2800" dirty="0" smtClean="0">
                <a:solidFill>
                  <a:schemeClr val="tx1"/>
                </a:solidFill>
              </a:rPr>
              <a:t>Омогућава превођење библиографских метаподатака из MARC21 формата у LD модел – потенцијална замена за MARC</a:t>
            </a:r>
            <a:endParaRPr lang="sr-Cyrl-RS" sz="28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sr-Cyrl-RS" sz="2800" dirty="0" smtClean="0">
              <a:solidFill>
                <a:schemeClr val="tx1"/>
              </a:solidFill>
            </a:endParaRPr>
          </a:p>
          <a:p>
            <a:r>
              <a:rPr lang="sr-Cyrl-RS" sz="2800" dirty="0" smtClean="0">
                <a:solidFill>
                  <a:schemeClr val="tx1"/>
                </a:solidFill>
              </a:rPr>
              <a:t>Интегрише стандарде и моделе за библиографски опис библиотечке грађе: </a:t>
            </a:r>
            <a:endParaRPr lang="sr-Latn-R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Functional Requirements for Bibliographic Records</a:t>
            </a:r>
            <a:r>
              <a:rPr lang="sr-Cyrl-C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smtClean="0">
                <a:solidFill>
                  <a:schemeClr val="tx1"/>
                </a:solidFill>
              </a:rPr>
              <a:t>FRBR</a:t>
            </a:r>
            <a:r>
              <a:rPr lang="sr-Cyrl-CS" sz="2800" dirty="0" smtClean="0">
                <a:solidFill>
                  <a:schemeClr val="tx1"/>
                </a:solidFill>
              </a:rPr>
              <a:t>)</a:t>
            </a:r>
            <a:r>
              <a:rPr lang="sr-Latn-RS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smtClean="0">
                <a:solidFill>
                  <a:schemeClr val="tx1"/>
                </a:solidFill>
                <a:hlinkClick r:id="rId3"/>
              </a:rPr>
              <a:t>http://www.ifla.org/files/assets/cataloguing/frbr/frbr.pdf</a:t>
            </a:r>
            <a:r>
              <a:rPr lang="sr-Latn-RS" sz="28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Resource Description and Access</a:t>
            </a:r>
            <a:r>
              <a:rPr lang="sr-Cyrl-C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smtClean="0">
                <a:solidFill>
                  <a:schemeClr val="tx1"/>
                </a:solidFill>
              </a:rPr>
              <a:t>RDA</a:t>
            </a:r>
            <a:r>
              <a:rPr lang="sr-Cyrl-CS" sz="2800" dirty="0" smtClean="0">
                <a:solidFill>
                  <a:schemeClr val="tx1"/>
                </a:solidFill>
              </a:rPr>
              <a:t>)</a:t>
            </a:r>
            <a:r>
              <a:rPr lang="sr-Latn-R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hlinkClick r:id="rId4"/>
              </a:rPr>
              <a:t>http://www.rdatoolkit.org/</a:t>
            </a:r>
            <a:r>
              <a:rPr lang="sr-Latn-RS" sz="2800" dirty="0" smtClean="0">
                <a:solidFill>
                  <a:schemeClr val="tx1"/>
                </a:solidFill>
              </a:rPr>
              <a:t> </a:t>
            </a:r>
            <a:endParaRPr lang="sr-Cyrl-CS" sz="28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RDA – Resource Description and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72816"/>
            <a:ext cx="8856984" cy="4968552"/>
          </a:xfrm>
        </p:spPr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</a:rPr>
              <a:t>Нови каталошки стандард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Развио га је </a:t>
            </a:r>
            <a:r>
              <a:rPr lang="en-US" dirty="0" smtClean="0">
                <a:solidFill>
                  <a:schemeClr val="tx1"/>
                </a:solidFill>
              </a:rPr>
              <a:t>Joint</a:t>
            </a:r>
            <a:r>
              <a:rPr lang="sr-Cyrl-R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Steering</a:t>
            </a:r>
            <a:r>
              <a:rPr lang="sr-Cyrl-R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Committee</a:t>
            </a:r>
            <a:r>
              <a:rPr lang="sr-Cyrl-R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for Development</a:t>
            </a:r>
            <a:r>
              <a:rPr lang="sr-Cyrl-R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of RDA</a:t>
            </a:r>
            <a:r>
              <a:rPr lang="sr-Cyrl-RS" dirty="0" smtClean="0">
                <a:solidFill>
                  <a:schemeClr val="tx1"/>
                </a:solidFill>
              </a:rPr>
              <a:t> у оквиру стратешког плана за период 2005-2009.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Сет правила и упутстава која омогућавају откривање извора узимајући у обзир савремени тренутак и потребе корисника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BIBFRAME</a:t>
            </a:r>
            <a:r>
              <a:rPr lang="sr-Cyrl-RS" dirty="0" smtClean="0"/>
              <a:t> - структура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800" dirty="0" smtClean="0">
                <a:solidFill>
                  <a:srgbClr val="FF0000"/>
                </a:solidFill>
              </a:rPr>
              <a:t>Модел</a:t>
            </a:r>
            <a:r>
              <a:rPr lang="ru-RU" sz="2800" dirty="0" smtClean="0">
                <a:solidFill>
                  <a:schemeClr val="tx1"/>
                </a:solidFill>
              </a:rPr>
              <a:t> прави разлику између концепата и физичких и дигиталних објеката које ови концепти описују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Посебан </a:t>
            </a:r>
            <a:r>
              <a:rPr lang="ru-RU" sz="2800" dirty="0" smtClean="0">
                <a:solidFill>
                  <a:srgbClr val="FF0000"/>
                </a:solidFill>
              </a:rPr>
              <a:t>вокабулар</a:t>
            </a:r>
            <a:r>
              <a:rPr lang="ru-RU" sz="2800" dirty="0" smtClean="0">
                <a:solidFill>
                  <a:schemeClr val="tx1"/>
                </a:solidFill>
              </a:rPr>
              <a:t> за библиографску контролу који је интегрисан у BIBFRAME модел и који примењује правила за библиографски опис библиотечке грађе у складу са принципима LD модела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BIBFRAME</a:t>
            </a:r>
            <a:r>
              <a:rPr lang="sr-Cyrl-RS" dirty="0" smtClean="0"/>
              <a:t> - вокабулар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sr-Latn-RS" dirty="0" smtClean="0">
                <a:solidFill>
                  <a:schemeClr val="tx1"/>
                </a:solidFill>
              </a:rPr>
              <a:t>RDF </a:t>
            </a:r>
            <a:r>
              <a:rPr lang="sr-Cyrl-RS" dirty="0" smtClean="0">
                <a:solidFill>
                  <a:schemeClr val="tx1"/>
                </a:solidFill>
              </a:rPr>
              <a:t>класе: 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три главне класе (</a:t>
            </a:r>
            <a:r>
              <a:rPr lang="sr-Latn-RS" dirty="0" smtClean="0">
                <a:solidFill>
                  <a:srgbClr val="FF0000"/>
                </a:solidFill>
              </a:rPr>
              <a:t>Work, Instance, Item</a:t>
            </a:r>
            <a:r>
              <a:rPr lang="sr-Cyrl-RS" dirty="0" smtClean="0">
                <a:solidFill>
                  <a:schemeClr val="tx1"/>
                </a:solidFill>
              </a:rPr>
              <a:t>)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додатне класе – подкласе главних класа</a:t>
            </a:r>
          </a:p>
          <a:p>
            <a:endParaRPr lang="sr-Cyrl-R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sr-Latn-RS" dirty="0" smtClean="0">
                <a:solidFill>
                  <a:schemeClr val="tx1"/>
                </a:solidFill>
              </a:rPr>
              <a:t>RDF </a:t>
            </a:r>
            <a:r>
              <a:rPr lang="sr-Cyrl-RS" dirty="0" smtClean="0">
                <a:solidFill>
                  <a:schemeClr val="tx1"/>
                </a:solidFill>
              </a:rPr>
              <a:t>својства: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 описују карактеристике датог ресурса као и везе између ресурса</a:t>
            </a:r>
          </a:p>
          <a:p>
            <a:endParaRPr lang="sr-Cyrl-R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BIBFRAME</a:t>
            </a:r>
            <a:r>
              <a:rPr lang="sr-Cyrl-RS" dirty="0" smtClean="0"/>
              <a:t> - структура</a:t>
            </a:r>
            <a:endParaRPr lang="en-US" dirty="0"/>
          </a:p>
        </p:txBody>
      </p:sp>
      <p:pic>
        <p:nvPicPr>
          <p:cNvPr id="7" name="Content Placeholder 6" descr="bf2-model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00166" y="1000108"/>
            <a:ext cx="6000792" cy="55721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BIBFRAME</a:t>
            </a:r>
            <a:r>
              <a:rPr lang="sr-Cyrl-RS" dirty="0" smtClean="0"/>
              <a:t> – </a:t>
            </a:r>
            <a:r>
              <a:rPr lang="sr-Cyrl-RS" dirty="0" smtClean="0"/>
              <a:t>алати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Latn-R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  <a:hlinkClick r:id="rId2"/>
              </a:rPr>
              <a:t>http://bibframe.org/tools/transform/start</a:t>
            </a:r>
            <a:r>
              <a:rPr lang="sr-Cyrl-RS" dirty="0" smtClean="0">
                <a:solidFill>
                  <a:schemeClr val="tx1"/>
                </a:solidFill>
              </a:rPr>
              <a:t> - алат за конвертовање записа </a:t>
            </a:r>
            <a:r>
              <a:rPr lang="sr-Cyrl-RS" dirty="0" smtClean="0">
                <a:solidFill>
                  <a:schemeClr val="tx1"/>
                </a:solidFill>
              </a:rPr>
              <a:t>из </a:t>
            </a:r>
            <a:r>
              <a:rPr lang="sr-Latn-RS" dirty="0" smtClean="0">
                <a:solidFill>
                  <a:schemeClr val="tx1"/>
                </a:solidFill>
              </a:rPr>
              <a:t>MARC21</a:t>
            </a:r>
            <a:r>
              <a:rPr lang="sr-Cyrl-RS" dirty="0" smtClean="0">
                <a:solidFill>
                  <a:schemeClr val="tx1"/>
                </a:solidFill>
              </a:rPr>
              <a:t> формата у </a:t>
            </a:r>
            <a:r>
              <a:rPr lang="sr-Latn-RS" dirty="0" smtClean="0">
                <a:solidFill>
                  <a:schemeClr val="tx1"/>
                </a:solidFill>
              </a:rPr>
              <a:t>BIBFRAME </a:t>
            </a:r>
            <a:r>
              <a:rPr lang="sr-Cyrl-RS" dirty="0" smtClean="0">
                <a:solidFill>
                  <a:schemeClr val="tx1"/>
                </a:solidFill>
              </a:rPr>
              <a:t>модел</a:t>
            </a:r>
            <a:endParaRPr lang="sr-Cyrl-RS" dirty="0" smtClean="0">
              <a:solidFill>
                <a:schemeClr val="tx1"/>
              </a:solidFill>
              <a:hlinkClick r:id="rId3"/>
            </a:endParaRPr>
          </a:p>
          <a:p>
            <a:endParaRPr lang="sr-Cyrl-RS" dirty="0" smtClean="0">
              <a:solidFill>
                <a:schemeClr val="tx1"/>
              </a:solidFill>
              <a:hlinkClick r:id="rId3"/>
            </a:endParaRPr>
          </a:p>
          <a:p>
            <a:r>
              <a:rPr lang="en-US" dirty="0" smtClean="0">
                <a:solidFill>
                  <a:schemeClr val="tx1"/>
                </a:solidFill>
                <a:hlinkClick r:id="rId3"/>
              </a:rPr>
              <a:t>http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://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id.loc.gov/tools/bibframe/compare-id/full-ttl</a:t>
            </a:r>
            <a:r>
              <a:rPr lang="sr-Cyrl-RS" dirty="0" smtClean="0">
                <a:solidFill>
                  <a:schemeClr val="tx1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- алат за поређење записа у </a:t>
            </a:r>
            <a:r>
              <a:rPr lang="sr-Latn-RS" dirty="0" smtClean="0">
                <a:solidFill>
                  <a:schemeClr val="tx1"/>
                </a:solidFill>
              </a:rPr>
              <a:t>MARC21 </a:t>
            </a:r>
            <a:r>
              <a:rPr lang="sr-Cyrl-RS" dirty="0" smtClean="0">
                <a:solidFill>
                  <a:schemeClr val="tx1"/>
                </a:solidFill>
              </a:rPr>
              <a:t>формату и </a:t>
            </a:r>
            <a:r>
              <a:rPr lang="sr-Latn-RS" dirty="0" smtClean="0">
                <a:solidFill>
                  <a:schemeClr val="tx1"/>
                </a:solidFill>
              </a:rPr>
              <a:t>BIBFRAME </a:t>
            </a:r>
            <a:r>
              <a:rPr lang="sr-Cyrl-RS" dirty="0" smtClean="0">
                <a:solidFill>
                  <a:schemeClr val="tx1"/>
                </a:solidFill>
              </a:rPr>
              <a:t>моделу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sr-Cyrl-RS" dirty="0" smtClean="0">
              <a:solidFill>
                <a:schemeClr val="tx1"/>
              </a:solidFill>
            </a:endParaRPr>
          </a:p>
          <a:p>
            <a:endParaRPr lang="sr-Cyrl-R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sr-Latn-R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BIBFRAME</a:t>
            </a:r>
            <a:r>
              <a:rPr lang="sr-Cyrl-RS" dirty="0" smtClean="0"/>
              <a:t> – наш пример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r>
              <a:rPr lang="sr-Cyrl-RS" dirty="0" smtClean="0">
                <a:solidFill>
                  <a:schemeClr val="tx1"/>
                </a:solidFill>
              </a:rPr>
              <a:t>Александра </a:t>
            </a:r>
            <a:r>
              <a:rPr lang="sr-Cyrl-RS" dirty="0" smtClean="0">
                <a:solidFill>
                  <a:schemeClr val="tx1"/>
                </a:solidFill>
              </a:rPr>
              <a:t>Тртовац: 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	“</a:t>
            </a:r>
            <a:r>
              <a:rPr lang="ru-RU" dirty="0" smtClean="0">
                <a:solidFill>
                  <a:schemeClr val="tx1"/>
                </a:solidFill>
              </a:rPr>
              <a:t>Дескриптори метаподатака и дескриптори садржаја у проналажењу информација у дигиталним библиотекама: докторске дисертације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  <a:endParaRPr lang="sr-Cyrl-R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hlinkClick r:id="rId2"/>
              </a:rPr>
              <a:t>http://bibframe.org/resources/TIr1488965650/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hlinkClick r:id="rId3"/>
              </a:rPr>
              <a:t>http://bibframe.org/resources/Xmd1489503608/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BIBFRAME</a:t>
            </a:r>
            <a:r>
              <a:rPr lang="sr-Cyrl-RS" dirty="0" smtClean="0"/>
              <a:t> – наш пример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Ivan </a:t>
            </a:r>
            <a:r>
              <a:rPr lang="en-US" dirty="0" err="1" smtClean="0">
                <a:solidFill>
                  <a:schemeClr val="tx1"/>
                </a:solidFill>
              </a:rPr>
              <a:t>Obradović</a:t>
            </a:r>
            <a:r>
              <a:rPr lang="sr-Cyrl-RS" dirty="0" smtClean="0">
                <a:solidFill>
                  <a:schemeClr val="tx1"/>
                </a:solidFill>
              </a:rPr>
              <a:t>, </a:t>
            </a:r>
            <a:r>
              <a:rPr lang="sr-Latn-RS" dirty="0" smtClean="0">
                <a:solidFill>
                  <a:schemeClr val="tx1"/>
                </a:solidFill>
              </a:rPr>
              <a:t>Cvetana Krstev, Gordana Pavlović-Lažetić, Duško Vitas:</a:t>
            </a:r>
          </a:p>
          <a:p>
            <a:pPr>
              <a:buNone/>
            </a:pPr>
            <a:r>
              <a:rPr lang="sr-Latn-RS" dirty="0" smtClean="0">
                <a:solidFill>
                  <a:schemeClr val="tx1"/>
                </a:solidFill>
              </a:rPr>
              <a:t>	“</a:t>
            </a:r>
            <a:r>
              <a:rPr lang="en-US" dirty="0" smtClean="0">
                <a:solidFill>
                  <a:schemeClr val="tx1"/>
                </a:solidFill>
              </a:rPr>
              <a:t>Corpus based validation of </a:t>
            </a:r>
            <a:r>
              <a:rPr lang="en-US" dirty="0" err="1" smtClean="0">
                <a:solidFill>
                  <a:schemeClr val="tx1"/>
                </a:solidFill>
              </a:rPr>
              <a:t>WordNet</a:t>
            </a:r>
            <a:r>
              <a:rPr lang="en-US" dirty="0" smtClean="0">
                <a:solidFill>
                  <a:schemeClr val="tx1"/>
                </a:solidFill>
              </a:rPr>
              <a:t> using frequency parameters</a:t>
            </a:r>
            <a:r>
              <a:rPr lang="sr-Latn-RS" dirty="0" smtClean="0">
                <a:solidFill>
                  <a:schemeClr val="tx1"/>
                </a:solidFill>
              </a:rPr>
              <a:t>”</a:t>
            </a:r>
          </a:p>
          <a:p>
            <a:pPr>
              <a:buNone/>
            </a:pPr>
            <a:endParaRPr lang="sr-Latn-R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hlinkClick r:id="rId2"/>
              </a:rPr>
              <a:t>http://bibframe.org/resources/dLm1488966310/</a:t>
            </a:r>
            <a:endParaRPr lang="sr-Cyrl-R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hlinkClick r:id="rId3"/>
              </a:rPr>
              <a:t>http://bibframe.org/resources/bHq1489503464/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BIBFRAME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>
              <a:solidFill>
                <a:schemeClr val="tx1"/>
              </a:solidFill>
            </a:endParaRPr>
          </a:p>
          <a:p>
            <a:r>
              <a:rPr lang="sr-Cyrl-RS" dirty="0" smtClean="0">
                <a:solidFill>
                  <a:schemeClr val="tx1"/>
                </a:solidFill>
              </a:rPr>
              <a:t>Радионице о </a:t>
            </a:r>
            <a:r>
              <a:rPr lang="sr-Latn-RS" dirty="0" smtClean="0">
                <a:solidFill>
                  <a:schemeClr val="tx1"/>
                </a:solidFill>
              </a:rPr>
              <a:t>BIBFRAME-</a:t>
            </a:r>
            <a:r>
              <a:rPr lang="sr-Cyrl-RS" dirty="0" smtClean="0">
                <a:solidFill>
                  <a:schemeClr val="tx1"/>
                </a:solidFill>
              </a:rPr>
              <a:t>у у Конгресној библиотеци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  <a:hlinkClick r:id="rId2"/>
              </a:rPr>
              <a:t>https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://www.loc.gov/catworkshop/bibframe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/</a:t>
            </a:r>
            <a:r>
              <a:rPr lang="sr-Cyrl-R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Циљеви </a:t>
            </a:r>
            <a:r>
              <a:rPr lang="sr-Latn-RS" dirty="0" smtClean="0"/>
              <a:t>RDA</a:t>
            </a:r>
            <a:r>
              <a:rPr lang="sr-Cyrl-R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</a:rPr>
              <a:t>Могућност измена и допуна, намењен свим врстама извора и облицима садржаја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Компатибилност са међународно усвојеним принципима и стандардима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Применљивост у оквиру библиотечке и осталих информационих заједница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Проналажење, идентификација и одабир извора који задовољава информационе потребе корисника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Циљеви </a:t>
            </a:r>
            <a:r>
              <a:rPr lang="sr-Latn-RS" dirty="0" smtClean="0"/>
              <a:t>RDA</a:t>
            </a:r>
            <a:r>
              <a:rPr lang="sr-Cyrl-R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856984" cy="5112568"/>
          </a:xfrm>
        </p:spPr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</a:rPr>
              <a:t>Компатибилност са библиографским описом и приступним тачкама у постојећим каталошким и библиографским базама података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Независност од врсте формата, медија или система у којима се похрањују и размењују подаци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Прилагодљивост новим структурама база података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Циљеви </a:t>
            </a:r>
            <a:r>
              <a:rPr lang="sr-Latn-RS" dirty="0" smtClean="0"/>
              <a:t>RDA</a:t>
            </a:r>
            <a:r>
              <a:rPr lang="sr-Cyrl-R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276872"/>
            <a:ext cx="8856984" cy="4464496"/>
          </a:xfrm>
        </p:spPr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</a:rPr>
              <a:t>Употреба у виду онлајн алата</a:t>
            </a:r>
            <a:endParaRPr lang="sr-Cyrl-RS" dirty="0" smtClean="0"/>
          </a:p>
          <a:p>
            <a:r>
              <a:rPr lang="sr-Cyrl-RS" dirty="0" smtClean="0">
                <a:solidFill>
                  <a:schemeClr val="tx1"/>
                </a:solidFill>
              </a:rPr>
              <a:t>Језичка прилагодљивост – једноставан енглески језик и могућност коришћења у другим језичким заједницама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Једноставност и ефикасност у погледу коришћења и учења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Структура </a:t>
            </a:r>
            <a:r>
              <a:rPr lang="sr-Latn-RS" dirty="0" smtClean="0"/>
              <a:t>RDA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856984" cy="5112568"/>
          </a:xfrm>
        </p:spPr>
        <p:txBody>
          <a:bodyPr>
            <a:normAutofit lnSpcReduction="10000"/>
          </a:bodyPr>
          <a:lstStyle/>
          <a:p>
            <a:r>
              <a:rPr lang="sr-Cyrl-RS" dirty="0" smtClean="0">
                <a:solidFill>
                  <a:schemeClr val="tx1"/>
                </a:solidFill>
              </a:rPr>
              <a:t>Заснован на: 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	- </a:t>
            </a:r>
            <a:r>
              <a:rPr lang="en-US" dirty="0" smtClean="0">
                <a:solidFill>
                  <a:schemeClr val="tx1"/>
                </a:solidFill>
              </a:rPr>
              <a:t>FRBR</a:t>
            </a:r>
            <a:r>
              <a:rPr lang="sr-Cyrl-RS" dirty="0" smtClean="0">
                <a:solidFill>
                  <a:schemeClr val="tx1"/>
                </a:solidFill>
              </a:rPr>
              <a:t> – </a:t>
            </a:r>
            <a:r>
              <a:rPr lang="sr-Cyrl-RS" i="1" dirty="0" smtClean="0">
                <a:solidFill>
                  <a:schemeClr val="tx1"/>
                </a:solidFill>
              </a:rPr>
              <a:t>Функционалним захтевима за библиографске записе (</a:t>
            </a:r>
            <a:r>
              <a:rPr lang="en-US" i="1" dirty="0" smtClean="0">
                <a:solidFill>
                  <a:schemeClr val="tx1"/>
                </a:solidFill>
              </a:rPr>
              <a:t>Functional</a:t>
            </a:r>
            <a:r>
              <a:rPr lang="sr-Cyrl-RS" i="1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Requirements</a:t>
            </a:r>
          </a:p>
          <a:p>
            <a:pPr>
              <a:buNone/>
            </a:pPr>
            <a:r>
              <a:rPr lang="sr-Cyrl-RS" i="1" dirty="0" smtClean="0">
                <a:solidFill>
                  <a:schemeClr val="tx1"/>
                </a:solidFill>
              </a:rPr>
              <a:t> 	</a:t>
            </a:r>
            <a:r>
              <a:rPr lang="en-US" i="1" dirty="0" smtClean="0">
                <a:solidFill>
                  <a:schemeClr val="tx1"/>
                </a:solidFill>
              </a:rPr>
              <a:t>for Bibliographic</a:t>
            </a:r>
            <a:r>
              <a:rPr lang="sr-Cyrl-RS" i="1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Records)</a:t>
            </a:r>
            <a:r>
              <a:rPr lang="sr-Latn-RS" i="1" dirty="0" smtClean="0">
                <a:solidFill>
                  <a:schemeClr val="tx1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из 1998</a:t>
            </a:r>
            <a:r>
              <a:rPr lang="sr-Cyrl-RS" i="1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	- </a:t>
            </a:r>
            <a:r>
              <a:rPr lang="en-US" dirty="0" smtClean="0">
                <a:solidFill>
                  <a:schemeClr val="tx1"/>
                </a:solidFill>
              </a:rPr>
              <a:t>FRAD – </a:t>
            </a:r>
            <a:r>
              <a:rPr lang="sr-Cyrl-RS" i="1" dirty="0" smtClean="0">
                <a:solidFill>
                  <a:schemeClr val="tx1"/>
                </a:solidFill>
              </a:rPr>
              <a:t>Функционалним захтевима за нормативне податке </a:t>
            </a:r>
            <a:r>
              <a:rPr lang="en-US" i="1" dirty="0" smtClean="0">
                <a:solidFill>
                  <a:schemeClr val="tx1"/>
                </a:solidFill>
              </a:rPr>
              <a:t>(Functional</a:t>
            </a:r>
            <a:r>
              <a:rPr lang="sr-Cyrl-RS" i="1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Requirements</a:t>
            </a:r>
          </a:p>
          <a:p>
            <a:pPr>
              <a:buNone/>
            </a:pPr>
            <a:r>
              <a:rPr lang="sr-Cyrl-RS" i="1" dirty="0" smtClean="0">
                <a:solidFill>
                  <a:schemeClr val="tx1"/>
                </a:solidFill>
              </a:rPr>
              <a:t> 	</a:t>
            </a:r>
            <a:r>
              <a:rPr lang="en-US" i="1" dirty="0" smtClean="0">
                <a:solidFill>
                  <a:schemeClr val="tx1"/>
                </a:solidFill>
              </a:rPr>
              <a:t>for Authority</a:t>
            </a:r>
            <a:r>
              <a:rPr lang="sr-Cyrl-RS" i="1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Data)</a:t>
            </a:r>
            <a:r>
              <a:rPr lang="sr-Cyrl-RS" i="1" dirty="0" smtClean="0">
                <a:solidFill>
                  <a:schemeClr val="tx1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из 2009.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</a:rPr>
              <a:t>	- </a:t>
            </a:r>
            <a:r>
              <a:rPr lang="sr-Latn-RS" dirty="0" smtClean="0">
                <a:solidFill>
                  <a:schemeClr val="tx1"/>
                </a:solidFill>
              </a:rPr>
              <a:t>ICP – </a:t>
            </a:r>
            <a:r>
              <a:rPr lang="sr-Cyrl-RS" i="1" dirty="0" smtClean="0">
                <a:solidFill>
                  <a:schemeClr val="tx1"/>
                </a:solidFill>
              </a:rPr>
              <a:t>Изјави о међународним каталошким начелима (</a:t>
            </a:r>
            <a:r>
              <a:rPr lang="sr-Latn-RS" i="1" dirty="0" smtClean="0">
                <a:solidFill>
                  <a:schemeClr val="tx1"/>
                </a:solidFill>
              </a:rPr>
              <a:t>Statement of </a:t>
            </a:r>
            <a:r>
              <a:rPr lang="en-US" i="1" dirty="0" smtClean="0">
                <a:solidFill>
                  <a:schemeClr val="tx1"/>
                </a:solidFill>
              </a:rPr>
              <a:t>International Cataloguing Principles</a:t>
            </a:r>
            <a:r>
              <a:rPr lang="sr-Latn-RS" i="1" dirty="0" smtClean="0">
                <a:solidFill>
                  <a:schemeClr val="tx1"/>
                </a:solidFill>
              </a:rPr>
              <a:t>) </a:t>
            </a:r>
            <a:r>
              <a:rPr lang="sr-Cyrl-RS" dirty="0" smtClean="0">
                <a:solidFill>
                  <a:schemeClr val="tx1"/>
                </a:solidFill>
              </a:rPr>
              <a:t>из 2009.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856984" cy="1224136"/>
          </a:xfrm>
        </p:spPr>
        <p:txBody>
          <a:bodyPr>
            <a:noAutofit/>
          </a:bodyPr>
          <a:lstStyle/>
          <a:p>
            <a:pPr algn="l"/>
            <a:r>
              <a:rPr lang="sr-Cyrl-RS" sz="4000" dirty="0" smtClean="0"/>
              <a:t>Изјава о међународним </a:t>
            </a:r>
            <a:br>
              <a:rPr lang="sr-Cyrl-RS" sz="4000" dirty="0" smtClean="0"/>
            </a:br>
            <a:r>
              <a:rPr lang="sr-Cyrl-RS" sz="4000" dirty="0" smtClean="0"/>
              <a:t>каталошким начелима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5328592"/>
          </a:xfrm>
        </p:spPr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</a:rPr>
              <a:t>Погодност коришћења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Општа употреба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Приказ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Прецизност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Довољност и неопходност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Значај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Економичност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Конзистентност и стандардизација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Интеграција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252263"/>
          </a:xfrm>
        </p:spPr>
        <p:txBody>
          <a:bodyPr/>
          <a:lstStyle/>
          <a:p>
            <a:pPr>
              <a:defRPr/>
            </a:pPr>
            <a:endParaRPr lang="en-US" dirty="0" smtClean="0"/>
          </a:p>
        </p:txBody>
      </p:sp>
      <p:sp>
        <p:nvSpPr>
          <p:cNvPr id="670722" name="Text Box 2"/>
          <p:cNvSpPr txBox="1">
            <a:spLocks noChangeArrowheads="1"/>
          </p:cNvSpPr>
          <p:nvPr/>
        </p:nvSpPr>
        <p:spPr bwMode="auto">
          <a:xfrm>
            <a:off x="1219200" y="1752600"/>
            <a:ext cx="1524000" cy="615553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sr-Cyrl-RS" sz="3400" b="1" dirty="0" smtClean="0">
                <a:solidFill>
                  <a:schemeClr val="tx2"/>
                </a:solidFill>
              </a:rPr>
              <a:t>Дело</a:t>
            </a:r>
            <a:endParaRPr lang="en-US" sz="3400" b="1" dirty="0">
              <a:solidFill>
                <a:schemeClr val="tx2"/>
              </a:solidFill>
            </a:endParaRPr>
          </a:p>
        </p:txBody>
      </p:sp>
      <p:sp>
        <p:nvSpPr>
          <p:cNvPr id="670723" name="Text Box 3"/>
          <p:cNvSpPr txBox="1">
            <a:spLocks noChangeArrowheads="1"/>
          </p:cNvSpPr>
          <p:nvPr/>
        </p:nvSpPr>
        <p:spPr bwMode="auto">
          <a:xfrm>
            <a:off x="2438400" y="3124200"/>
            <a:ext cx="3069704" cy="584775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sr-Cyrl-RS" sz="3200" b="1" dirty="0" smtClean="0">
                <a:solidFill>
                  <a:schemeClr val="tx2"/>
                </a:solidFill>
              </a:rPr>
              <a:t>Појавни облик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670724" name="Text Box 4"/>
          <p:cNvSpPr txBox="1">
            <a:spLocks noChangeArrowheads="1"/>
          </p:cNvSpPr>
          <p:nvPr/>
        </p:nvSpPr>
        <p:spPr bwMode="auto">
          <a:xfrm>
            <a:off x="3581400" y="4495800"/>
            <a:ext cx="3200400" cy="615553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sr-Cyrl-RS" sz="3400" b="1" dirty="0" smtClean="0">
                <a:solidFill>
                  <a:schemeClr val="tx2"/>
                </a:solidFill>
              </a:rPr>
              <a:t>Манифестација</a:t>
            </a:r>
            <a:endParaRPr lang="en-US" sz="3400" b="1" dirty="0">
              <a:solidFill>
                <a:schemeClr val="tx2"/>
              </a:solidFill>
            </a:endParaRPr>
          </a:p>
        </p:txBody>
      </p:sp>
      <p:sp>
        <p:nvSpPr>
          <p:cNvPr id="670725" name="Text Box 5"/>
          <p:cNvSpPr txBox="1">
            <a:spLocks noChangeArrowheads="1"/>
          </p:cNvSpPr>
          <p:nvPr/>
        </p:nvSpPr>
        <p:spPr bwMode="auto">
          <a:xfrm>
            <a:off x="6934200" y="5638800"/>
            <a:ext cx="2209800" cy="615553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sr-Cyrl-RS" sz="3400" b="1" dirty="0" smtClean="0">
                <a:solidFill>
                  <a:schemeClr val="tx2"/>
                </a:solidFill>
              </a:rPr>
              <a:t>Јединица</a:t>
            </a:r>
            <a:endParaRPr lang="en-US" sz="3400" b="1" dirty="0">
              <a:solidFill>
                <a:schemeClr val="tx2"/>
              </a:solidFill>
            </a:endParaRPr>
          </a:p>
        </p:txBody>
      </p:sp>
      <p:sp>
        <p:nvSpPr>
          <p:cNvPr id="670726" name="Text Box 6"/>
          <p:cNvSpPr txBox="1">
            <a:spLocks noChangeArrowheads="1"/>
          </p:cNvSpPr>
          <p:nvPr/>
        </p:nvSpPr>
        <p:spPr bwMode="auto">
          <a:xfrm>
            <a:off x="1447800" y="2514600"/>
            <a:ext cx="210217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sr-Cyrl-RS" sz="2000" dirty="0" smtClean="0"/>
              <a:t>се реализује кроз</a:t>
            </a:r>
            <a:endParaRPr lang="en-US" sz="2000" b="0" dirty="0"/>
          </a:p>
        </p:txBody>
      </p:sp>
      <p:sp>
        <p:nvSpPr>
          <p:cNvPr id="670728" name="Text Box 8"/>
          <p:cNvSpPr txBox="1">
            <a:spLocks noChangeArrowheads="1"/>
          </p:cNvSpPr>
          <p:nvPr/>
        </p:nvSpPr>
        <p:spPr bwMode="auto">
          <a:xfrm>
            <a:off x="3779912" y="3886200"/>
            <a:ext cx="237626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sr-Cyrl-RS" sz="2000" dirty="0" smtClean="0"/>
              <a:t>који је садржан у</a:t>
            </a:r>
            <a:endParaRPr lang="en-US" sz="2000" b="0" dirty="0"/>
          </a:p>
        </p:txBody>
      </p:sp>
      <p:sp>
        <p:nvSpPr>
          <p:cNvPr id="670729" name="Text Box 9"/>
          <p:cNvSpPr txBox="1">
            <a:spLocks noChangeArrowheads="1"/>
          </p:cNvSpPr>
          <p:nvPr/>
        </p:nvSpPr>
        <p:spPr bwMode="auto">
          <a:xfrm>
            <a:off x="3886200" y="5334000"/>
            <a:ext cx="246586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sr-Cyrl-RS" sz="2000" dirty="0" smtClean="0"/>
              <a:t>к</a:t>
            </a:r>
            <a:r>
              <a:rPr lang="sr-Cyrl-RS" sz="2000" b="0" dirty="0" smtClean="0"/>
              <a:t>оја је илустрована у</a:t>
            </a:r>
            <a:endParaRPr lang="en-US" sz="2000" b="0" dirty="0"/>
          </a:p>
        </p:txBody>
      </p:sp>
      <p:cxnSp>
        <p:nvCxnSpPr>
          <p:cNvPr id="670730" name="AutoShape 10"/>
          <p:cNvCxnSpPr>
            <a:cxnSpLocks noChangeShapeType="1"/>
          </p:cNvCxnSpPr>
          <p:nvPr/>
        </p:nvCxnSpPr>
        <p:spPr bwMode="auto">
          <a:xfrm rot="10800000" flipH="1" flipV="1">
            <a:off x="1143000" y="2133600"/>
            <a:ext cx="1219200" cy="1371600"/>
          </a:xfrm>
          <a:prstGeom prst="bentConnector3">
            <a:avLst>
              <a:gd name="adj1" fmla="val -17319"/>
            </a:avLst>
          </a:prstGeom>
          <a:noFill/>
          <a:ln w="38100">
            <a:solidFill>
              <a:schemeClr val="tx1"/>
            </a:solidFill>
            <a:miter lim="800000"/>
            <a:headEnd type="arrow" w="lg" len="med"/>
            <a:tailEnd type="arrow" w="lg" len="med"/>
          </a:ln>
        </p:spPr>
      </p:cxnSp>
      <p:cxnSp>
        <p:nvCxnSpPr>
          <p:cNvPr id="670731" name="AutoShape 11"/>
          <p:cNvCxnSpPr>
            <a:cxnSpLocks noChangeShapeType="1"/>
          </p:cNvCxnSpPr>
          <p:nvPr/>
        </p:nvCxnSpPr>
        <p:spPr bwMode="auto">
          <a:xfrm>
            <a:off x="5257800" y="3429000"/>
            <a:ext cx="1541463" cy="1282700"/>
          </a:xfrm>
          <a:prstGeom prst="bentConnector3">
            <a:avLst>
              <a:gd name="adj1" fmla="val 161894"/>
            </a:avLst>
          </a:prstGeom>
          <a:noFill/>
          <a:ln w="38100">
            <a:solidFill>
              <a:schemeClr val="tx1"/>
            </a:solidFill>
            <a:miter lim="800000"/>
            <a:headEnd type="arrow" w="lg" len="med"/>
            <a:tailEnd type="arrow" w="lg" len="med"/>
          </a:ln>
        </p:spPr>
      </p:cxnSp>
      <p:cxnSp>
        <p:nvCxnSpPr>
          <p:cNvPr id="670732" name="AutoShape 12"/>
          <p:cNvCxnSpPr>
            <a:cxnSpLocks noChangeShapeType="1"/>
          </p:cNvCxnSpPr>
          <p:nvPr/>
        </p:nvCxnSpPr>
        <p:spPr bwMode="auto">
          <a:xfrm rot="10800000" flipH="1" flipV="1">
            <a:off x="3581400" y="4953000"/>
            <a:ext cx="3370263" cy="1079500"/>
          </a:xfrm>
          <a:prstGeom prst="bentConnector3">
            <a:avLst>
              <a:gd name="adj1" fmla="val -15310"/>
            </a:avLst>
          </a:prstGeom>
          <a:noFill/>
          <a:ln w="38100">
            <a:solidFill>
              <a:schemeClr val="tx1"/>
            </a:solidFill>
            <a:miter lim="800000"/>
            <a:headEnd type="arrow" w="lg" len="med"/>
            <a:tailEnd type="arrow" w="lg" len="med"/>
          </a:ln>
        </p:spPr>
      </p:cxnSp>
      <p:sp>
        <p:nvSpPr>
          <p:cNvPr id="670733" name="Line 13"/>
          <p:cNvSpPr>
            <a:spLocks noChangeShapeType="1"/>
          </p:cNvSpPr>
          <p:nvPr/>
        </p:nvSpPr>
        <p:spPr bwMode="auto">
          <a:xfrm>
            <a:off x="6019800" y="6019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734" name="Line 14"/>
          <p:cNvSpPr>
            <a:spLocks noChangeShapeType="1"/>
          </p:cNvSpPr>
          <p:nvPr/>
        </p:nvSpPr>
        <p:spPr bwMode="auto">
          <a:xfrm flipH="1">
            <a:off x="5638800" y="3429000"/>
            <a:ext cx="165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735" name="Line 15"/>
          <p:cNvSpPr>
            <a:spLocks noChangeShapeType="1"/>
          </p:cNvSpPr>
          <p:nvPr/>
        </p:nvSpPr>
        <p:spPr bwMode="auto">
          <a:xfrm>
            <a:off x="1752600" y="3505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0743" name="Line 24"/>
          <p:cNvSpPr>
            <a:spLocks noChangeShapeType="1"/>
          </p:cNvSpPr>
          <p:nvPr/>
        </p:nvSpPr>
        <p:spPr bwMode="auto">
          <a:xfrm flipH="1">
            <a:off x="7239000" y="4724400"/>
            <a:ext cx="165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Rectangle 25"/>
          <p:cNvSpPr>
            <a:spLocks noGrp="1" noChangeArrowheads="1"/>
          </p:cNvSpPr>
          <p:nvPr>
            <p:ph type="title"/>
          </p:nvPr>
        </p:nvSpPr>
        <p:spPr>
          <a:xfrm>
            <a:off x="467544" y="228600"/>
            <a:ext cx="8219256" cy="10699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b="1" dirty="0" smtClean="0">
                <a:solidFill>
                  <a:schemeClr val="tx1"/>
                </a:solidFill>
              </a:rPr>
              <a:t>FRBR/FRAD</a:t>
            </a:r>
          </a:p>
        </p:txBody>
      </p:sp>
      <p:sp>
        <p:nvSpPr>
          <p:cNvPr id="670746" name="Text Box 26"/>
          <p:cNvSpPr txBox="1">
            <a:spLocks noChangeArrowheads="1"/>
          </p:cNvSpPr>
          <p:nvPr/>
        </p:nvSpPr>
        <p:spPr bwMode="auto">
          <a:xfrm>
            <a:off x="5580112" y="1772816"/>
            <a:ext cx="3240360" cy="830997"/>
          </a:xfrm>
          <a:prstGeom prst="rect">
            <a:avLst/>
          </a:prstGeom>
          <a:noFill/>
          <a:ln w="57150" cmpd="thickThin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sr-Cyrl-RS" sz="24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Везе међу ентитетима Групе 1</a:t>
            </a:r>
            <a:r>
              <a:rPr lang="sr-Latn-RS" sz="24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en-US" sz="24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WEMI)</a:t>
            </a:r>
            <a:endParaRPr lang="en-US" sz="2400" b="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67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67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67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67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67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8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67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67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3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22" grpId="0" animBg="1"/>
      <p:bldP spid="670723" grpId="0" animBg="1"/>
      <p:bldP spid="670724" grpId="0" animBg="1"/>
      <p:bldP spid="670725" grpId="0" animBg="1"/>
      <p:bldP spid="670726" grpId="0"/>
      <p:bldP spid="670728" grpId="0"/>
      <p:bldP spid="670729" grpId="0"/>
      <p:bldP spid="670733" grpId="0" animBg="1"/>
      <p:bldP spid="670734" grpId="0" animBg="1"/>
      <p:bldP spid="670735" grpId="0" animBg="1"/>
      <p:bldP spid="670743" grpId="0" animBg="1"/>
      <p:bldP spid="67074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3304</TotalTime>
  <Words>1408</Words>
  <Application>Microsoft Office PowerPoint</Application>
  <PresentationFormat>On-screen Show (4:3)</PresentationFormat>
  <Paragraphs>369</Paragraphs>
  <Slides>36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Office Theme</vt:lpstr>
      <vt:lpstr>Clip</vt:lpstr>
      <vt:lpstr>RDA и BIBFRAME  библиографски опис за 21. век</vt:lpstr>
      <vt:lpstr>Промена каталошких правила</vt:lpstr>
      <vt:lpstr>RDA – Resource Description and Access</vt:lpstr>
      <vt:lpstr>Циљеви RDA (1)</vt:lpstr>
      <vt:lpstr>Циљеви RDA (2)</vt:lpstr>
      <vt:lpstr>Циљеви RDA (3)</vt:lpstr>
      <vt:lpstr>Структура RDA</vt:lpstr>
      <vt:lpstr>Изјава о међународним  каталошким начелима</vt:lpstr>
      <vt:lpstr>FRBR/FRAD</vt:lpstr>
      <vt:lpstr>Slide 10</vt:lpstr>
      <vt:lpstr>FRBR и RDA </vt:lpstr>
      <vt:lpstr>Међусобне везе </vt:lpstr>
      <vt:lpstr>Концепти FRBR и RDA у ОРАС-у</vt:lpstr>
      <vt:lpstr>RDA терминологија</vt:lpstr>
      <vt:lpstr>RDA стандардизација </vt:lpstr>
      <vt:lpstr>RDA - интернационализација</vt:lpstr>
      <vt:lpstr>RDA – шири обим елемената за опис  различитих ресурса</vt:lpstr>
      <vt:lpstr>RDA – нормативни подаци</vt:lpstr>
      <vt:lpstr>RDA – контролисани речници</vt:lpstr>
      <vt:lpstr>Општа структура RDA</vt:lpstr>
      <vt:lpstr>Структура RDA – није организован као AACR2 или ISBD</vt:lpstr>
      <vt:lpstr>Структура RDA – нелинеарни извор</vt:lpstr>
      <vt:lpstr>Структура RDA – “језгро”  (основни елементи)</vt:lpstr>
      <vt:lpstr>RDA – “језгро” </vt:lpstr>
      <vt:lpstr>RDA елементи</vt:lpstr>
      <vt:lpstr>Slide 26</vt:lpstr>
      <vt:lpstr>BIBFRAME (Bibliographic Framework)</vt:lpstr>
      <vt:lpstr>BIBFRAME</vt:lpstr>
      <vt:lpstr>BIBFRAME</vt:lpstr>
      <vt:lpstr>BIBFRAME - структура</vt:lpstr>
      <vt:lpstr>BIBFRAME - вокабулар</vt:lpstr>
      <vt:lpstr>BIBFRAME - структура</vt:lpstr>
      <vt:lpstr>BIBFRAME – алати</vt:lpstr>
      <vt:lpstr>BIBFRAME – наш пример</vt:lpstr>
      <vt:lpstr>BIBFRAME – наш пример</vt:lpstr>
      <vt:lpstr>BIBFRAME</vt:lpstr>
    </vt:vector>
  </TitlesOfParts>
  <Company>Univerzitetska biblioteka "Svetozar Marković"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Aleksandar Milošević</dc:creator>
  <cp:lastModifiedBy>Jeca</cp:lastModifiedBy>
  <cp:revision>359</cp:revision>
  <dcterms:created xsi:type="dcterms:W3CDTF">2012-10-01T10:41:38Z</dcterms:created>
  <dcterms:modified xsi:type="dcterms:W3CDTF">2018-03-21T10:30:07Z</dcterms:modified>
</cp:coreProperties>
</file>