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0" r:id="rId3"/>
    <p:sldId id="331" r:id="rId4"/>
    <p:sldId id="332" r:id="rId5"/>
    <p:sldId id="334" r:id="rId6"/>
    <p:sldId id="345" r:id="rId7"/>
    <p:sldId id="346" r:id="rId8"/>
    <p:sldId id="347" r:id="rId9"/>
    <p:sldId id="348" r:id="rId10"/>
    <p:sldId id="335" r:id="rId11"/>
    <p:sldId id="316" r:id="rId12"/>
    <p:sldId id="312" r:id="rId13"/>
    <p:sldId id="314" r:id="rId14"/>
    <p:sldId id="336" r:id="rId15"/>
    <p:sldId id="337" r:id="rId16"/>
    <p:sldId id="338" r:id="rId17"/>
    <p:sldId id="339" r:id="rId18"/>
    <p:sldId id="315" r:id="rId19"/>
    <p:sldId id="333" r:id="rId20"/>
    <p:sldId id="340" r:id="rId21"/>
    <p:sldId id="342" r:id="rId22"/>
    <p:sldId id="341" r:id="rId23"/>
    <p:sldId id="343" r:id="rId24"/>
    <p:sldId id="34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85305" autoAdjust="0"/>
  </p:normalViewPr>
  <p:slideViewPr>
    <p:cSldViewPr>
      <p:cViewPr>
        <p:scale>
          <a:sx n="60" d="100"/>
          <a:sy n="60" d="100"/>
        </p:scale>
        <p:origin x="-165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92C7-DE7A-4AC1-8432-20FA6716A1F0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2FFB-F7B5-443F-912F-A5326D0AF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sr-Cyrl-R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1902073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8856984" cy="4320480"/>
          </a:xfrm>
        </p:spPr>
        <p:txBody>
          <a:bodyPr/>
          <a:lstStyle>
            <a:lvl1pPr marL="0" indent="0" algn="l">
              <a:buNone/>
              <a:defRPr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56984" cy="5616624"/>
          </a:xfrm>
          <a:prstGeom prst="rect">
            <a:avLst/>
          </a:prstGeom>
          <a:solidFill>
            <a:schemeClr val="bg1">
              <a:alpha val="25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bg.ac.rs/" TargetMode="External"/><Relationship Id="rId2" Type="http://schemas.openxmlformats.org/officeDocument/2006/relationships/hyperlink" Target="http://e-cris.sr.cobiss.net/public/jqm/search_basic.aspx?lang=scr&amp;opdescr=search&amp;opt=2&amp;subopt=1&amp;code1=cmn&amp;code2=auto&amp;search_term=krste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bs.rs/scripts/cobiss?command=DISPLAY&amp;base=COBIB&amp;RID=48151567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-cris.sr.cobiss.net/public/jqm/rsr.aspx?lang=scr&amp;opdescr=search&amp;opt=2&amp;subopt=300&amp;code1=cmn&amp;code2=auto&amp;psize=10&amp;hits=2&amp;page=1&amp;count=1&amp;search_term=vitas&amp;id=1268&amp;slng=scr&amp;order_by" TargetMode="External"/><Relationship Id="rId3" Type="http://schemas.openxmlformats.org/officeDocument/2006/relationships/hyperlink" Target="http://www.rgf.bg.ac.rs/" TargetMode="External"/><Relationship Id="rId7" Type="http://schemas.openxmlformats.org/officeDocument/2006/relationships/hyperlink" Target="http://e-cris.sr.cobiss.net/public/jqm/search_basic.aspx?lang=scr&amp;opt=2&amp;subopt=1&amp;opdescr=search&amp;code1=cmn&amp;code2=auto&amp;search_term=stankovic%20ranka" TargetMode="External"/><Relationship Id="rId2" Type="http://schemas.openxmlformats.org/officeDocument/2006/relationships/hyperlink" Target="http://www.fil.bg.ac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-cris.sr.cobiss.net/public/jqm/rsr.aspx?lang=scr&amp;opdescr=search&amp;opt=2&amp;subopt=300&amp;code1=cmn&amp;code2=auto&amp;psize=10&amp;hits=6&amp;page=1&amp;count=2&amp;search_term=vranes&amp;id=871&amp;slng=scr&amp;order_by" TargetMode="External"/><Relationship Id="rId5" Type="http://schemas.openxmlformats.org/officeDocument/2006/relationships/hyperlink" Target="http://www.matf.bg.ac.rs/" TargetMode="External"/><Relationship Id="rId4" Type="http://schemas.openxmlformats.org/officeDocument/2006/relationships/hyperlink" Target="http://e-cris.sr.cobiss.net/public/jqm/rsr.aspx?lang=scr&amp;opdescr=search&amp;opt=2&amp;subopt=300&amp;code1=cmn&amp;code2=auto&amp;psize=10&amp;hits=6&amp;page=1&amp;count=3&amp;search_term=dragicevic&amp;id=667&amp;slng=scr&amp;order_b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-cris.sr.cobiss.net/public/jqm/rsr.aspx?lang=scr&amp;opdescr=search&amp;opt=2&amp;subopt=300&amp;code1=cmn&amp;code2=auto&amp;psize=10&amp;hits=2&amp;page=1&amp;count=1&amp;search_term=vitas&amp;id=1268&amp;slng=scr&amp;order_by" TargetMode="External"/><Relationship Id="rId3" Type="http://schemas.openxmlformats.org/officeDocument/2006/relationships/hyperlink" Target="http://poincare.matf.bg.ac.rs/~cvetana/" TargetMode="External"/><Relationship Id="rId7" Type="http://schemas.openxmlformats.org/officeDocument/2006/relationships/hyperlink" Target="http://www.rgf.bg.ac.rs/" TargetMode="External"/><Relationship Id="rId2" Type="http://schemas.openxmlformats.org/officeDocument/2006/relationships/hyperlink" Target="http://www.vbs.rs/scripts/cobiss?command=DISPLAY&amp;base=COBIB&amp;RID=481515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-cris.sr.cobiss.net/public/jqm/search_basic.aspx?lang=scr&amp;opt=2&amp;subopt=1&amp;opdescr=search&amp;code1=cmn&amp;code2=auto&amp;search_term=stankovic%20ranka" TargetMode="External"/><Relationship Id="rId5" Type="http://schemas.openxmlformats.org/officeDocument/2006/relationships/hyperlink" Target="http://www.fil.bg.ac.rs/" TargetMode="External"/><Relationship Id="rId4" Type="http://schemas.openxmlformats.org/officeDocument/2006/relationships/hyperlink" Target="http://e-cris.sr.cobiss.net/public/jqm/rsr.aspx?lang=scr&amp;opdescr=search&amp;opt=2&amp;subopt=300&amp;code1=cmn&amp;code2=auto&amp;psize=10&amp;hits=6&amp;page=1&amp;count=2&amp;search_term=vranes&amp;id=871&amp;slng=scr&amp;order_by" TargetMode="External"/><Relationship Id="rId9" Type="http://schemas.openxmlformats.org/officeDocument/2006/relationships/hyperlink" Target="http://www.matf.bg.ac.r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bg.ac.rs/" TargetMode="External"/><Relationship Id="rId2" Type="http://schemas.openxmlformats.org/officeDocument/2006/relationships/hyperlink" Target="http://e-cris.sr.cobiss.net/public/jqm/rsr.aspx?lang=scr&amp;opdescr=search&amp;opt=2&amp;subopt=300&amp;code1=cmn&amp;code2=auto&amp;psize=10&amp;hits=6&amp;page=1&amp;count=3&amp;search_term=dragicevic&amp;id=667&amp;slng=scr&amp;order_b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RDA и BIBFRAME: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библиографски опис за 21. век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5072074"/>
            <a:ext cx="7715304" cy="1000132"/>
          </a:xfrm>
        </p:spPr>
        <p:txBody>
          <a:bodyPr>
            <a:normAutofit fontScale="62500" lnSpcReduction="20000"/>
          </a:bodyPr>
          <a:lstStyle/>
          <a:p>
            <a:r>
              <a:rPr lang="sr-Cyrl-CS" b="1" dirty="0" smtClean="0"/>
              <a:t>Наташа Дакић</a:t>
            </a:r>
            <a:r>
              <a:rPr lang="ru-RU" b="1" dirty="0" smtClean="0"/>
              <a:t>, </a:t>
            </a:r>
            <a:r>
              <a:rPr lang="sr-Cyrl-CS" b="1" dirty="0" smtClean="0"/>
              <a:t>Јелена Андоновски</a:t>
            </a:r>
            <a:r>
              <a:rPr lang="en-US" b="1" dirty="0" smtClean="0"/>
              <a:t>, </a:t>
            </a:r>
            <a:r>
              <a:rPr lang="sr-Cyrl-RS" b="1" dirty="0" smtClean="0"/>
              <a:t>Александра Тртовац</a:t>
            </a:r>
            <a:r>
              <a:rPr lang="sr-Cyrl-CS" b="1" dirty="0" smtClean="0"/>
              <a:t> </a:t>
            </a:r>
            <a:endParaRPr lang="en-US" b="1" dirty="0" smtClean="0"/>
          </a:p>
          <a:p>
            <a:endParaRPr lang="sr-Cyrl-RS" dirty="0" smtClean="0"/>
          </a:p>
          <a:p>
            <a:r>
              <a:rPr lang="sr-Cyrl-RS" dirty="0" smtClean="0"/>
              <a:t>Универзитетска библиотека „Светозар Марковић“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14324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Resource Description Framework - RDF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RDF - Resource Description Framework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World Wide Web Consortium [W3C]</a:t>
            </a:r>
            <a:endParaRPr lang="sr-Cyrl-RS" sz="2600" dirty="0" smtClean="0">
              <a:solidFill>
                <a:schemeClr val="tx1"/>
              </a:solidFill>
            </a:endParaRPr>
          </a:p>
          <a:p>
            <a:endParaRPr lang="sr-Cyrl-RS" sz="2600" dirty="0" smtClean="0">
              <a:solidFill>
                <a:schemeClr val="tx1"/>
              </a:solidFill>
            </a:endParaRPr>
          </a:p>
          <a:p>
            <a:r>
              <a:rPr lang="sr-Cyrl-RS" sz="2600" dirty="0" smtClean="0">
                <a:solidFill>
                  <a:schemeClr val="tx1"/>
                </a:solidFill>
              </a:rPr>
              <a:t>Инфраструктура која омогућава кодирање, размену и употребу структурираних метаподатака</a:t>
            </a:r>
          </a:p>
          <a:p>
            <a:endParaRPr lang="sr-Cyrl-RS" sz="2600" dirty="0" smtClean="0">
              <a:solidFill>
                <a:schemeClr val="tx1"/>
              </a:solidFill>
            </a:endParaRPr>
          </a:p>
          <a:p>
            <a:r>
              <a:rPr lang="sr-Cyrl-RS" sz="2600" dirty="0" smtClean="0">
                <a:solidFill>
                  <a:schemeClr val="tx1"/>
                </a:solidFill>
              </a:rPr>
              <a:t>Користи </a:t>
            </a:r>
            <a:r>
              <a:rPr lang="sr-Latn-RS" sz="2600" dirty="0" smtClean="0">
                <a:solidFill>
                  <a:schemeClr val="tx1"/>
                </a:solidFill>
              </a:rPr>
              <a:t>XML </a:t>
            </a:r>
            <a:r>
              <a:rPr lang="sr-Cyrl-RS" sz="2600" dirty="0" smtClean="0">
                <a:solidFill>
                  <a:schemeClr val="tx1"/>
                </a:solidFill>
              </a:rPr>
              <a:t>као општу синтаксу за размену и обраду метаподатака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RDF - Resource Description Framework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Информације о било ком ресурсу су у облику једноставног исказа у форми уређене тројке: 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субјекат – предикат - објекат</a:t>
            </a:r>
            <a:r>
              <a:rPr lang="sr-Cyrl-R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triple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r-Cyrl-RS" dirty="0" smtClean="0">
                <a:solidFill>
                  <a:srgbClr val="FF0000"/>
                </a:solidFill>
              </a:rPr>
              <a:t>На Дрини ћуприја – име_аутора – Иво Андрић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 - Resource Description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Ресурси – </a:t>
            </a:r>
            <a:r>
              <a:rPr lang="sr-Cyrl-RS" sz="2800" dirty="0" smtClean="0">
                <a:solidFill>
                  <a:schemeClr val="tx1"/>
                </a:solidFill>
              </a:rPr>
              <a:t>извори које</a:t>
            </a:r>
            <a:r>
              <a:rPr lang="ru-RU" sz="2800" dirty="0" smtClean="0">
                <a:solidFill>
                  <a:schemeClr val="tx1"/>
                </a:solidFill>
              </a:rPr>
              <a:t> описујемо. Сваки ресурс има </a:t>
            </a:r>
            <a:r>
              <a:rPr lang="en-US" sz="2800" dirty="0" smtClean="0">
                <a:solidFill>
                  <a:schemeClr val="tx1"/>
                </a:solidFill>
              </a:rPr>
              <a:t>Uniform Resource Identifier (URI)</a:t>
            </a:r>
            <a:r>
              <a:rPr lang="sr-Cyrl-RS" sz="2800" dirty="0" smtClean="0">
                <a:solidFill>
                  <a:schemeClr val="tx1"/>
                </a:solidFill>
              </a:rPr>
              <a:t> (субјекти и објекти)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Својства - атрибути или карактеристике ресурса; описују и повезују ресурсе (предикати)</a:t>
            </a: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 - Resource Description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sr-Cyrl-RS" sz="30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Јединствени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идентификатори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ресурса</a:t>
            </a:r>
            <a:r>
              <a:rPr lang="en-US" sz="2800" dirty="0" smtClean="0">
                <a:solidFill>
                  <a:schemeClr val="tx1"/>
                </a:solidFill>
              </a:rPr>
              <a:t> (Uniform Resource Identifier - URI)</a:t>
            </a:r>
            <a:r>
              <a:rPr lang="sr-Cyrl-RS" sz="2800" dirty="0" smtClean="0">
                <a:solidFill>
                  <a:schemeClr val="tx1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>
                <a:solidFill>
                  <a:schemeClr val="tx1"/>
                </a:solidFill>
              </a:rPr>
              <a:t>универзални локатор ресурса (</a:t>
            </a:r>
            <a:r>
              <a:rPr lang="en-US" sz="2800" dirty="0" smtClean="0">
                <a:solidFill>
                  <a:schemeClr val="tx1"/>
                </a:solidFill>
              </a:rPr>
              <a:t>Uniform Resource Locator - URL), 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>
                <a:solidFill>
                  <a:schemeClr val="tx1"/>
                </a:solidFill>
              </a:rPr>
              <a:t>међународна идентификација ресурса (</a:t>
            </a:r>
            <a:r>
              <a:rPr lang="en-US" sz="2800" dirty="0" smtClean="0">
                <a:solidFill>
                  <a:schemeClr val="tx1"/>
                </a:solidFill>
              </a:rPr>
              <a:t>International Resource Identification - IRI) </a:t>
            </a:r>
            <a:r>
              <a:rPr lang="sr-Cyrl-RS" sz="2800" dirty="0" smtClean="0">
                <a:solidFill>
                  <a:schemeClr val="tx1"/>
                </a:solidFill>
              </a:rPr>
              <a:t>или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>
                <a:solidFill>
                  <a:schemeClr val="tx1"/>
                </a:solidFill>
              </a:rPr>
              <a:t>нека друга врста јединственог идентификатора</a:t>
            </a:r>
          </a:p>
          <a:p>
            <a:pPr marL="514350" indent="-514350">
              <a:buFont typeface="+mj-lt"/>
              <a:buAutoNum type="arabicPeriod"/>
            </a:pPr>
            <a:endParaRPr lang="sr-Cyrl-RS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sr-Cyrl-RS" sz="2800" dirty="0" smtClean="0">
                <a:solidFill>
                  <a:schemeClr val="tx1"/>
                </a:solidFill>
              </a:rPr>
              <a:t>	Једноставне изјаве представљају се путем графа у којем субјекти и предикати представљају чворове (</a:t>
            </a:r>
            <a:r>
              <a:rPr lang="en-US" sz="2800" dirty="0" smtClean="0">
                <a:solidFill>
                  <a:schemeClr val="tx1"/>
                </a:solidFill>
              </a:rPr>
              <a:t>nodes)</a:t>
            </a:r>
            <a:r>
              <a:rPr lang="sr-Cyrl-RS" sz="2800" dirty="0" smtClean="0">
                <a:solidFill>
                  <a:schemeClr val="tx1"/>
                </a:solidFill>
              </a:rPr>
              <a:t> 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су повезани својствима</a:t>
            </a:r>
          </a:p>
          <a:p>
            <a:pPr marL="514350" indent="-514350">
              <a:buNone/>
            </a:pPr>
            <a:endParaRPr lang="sr-Cyrl-R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</a:t>
            </a:r>
            <a:r>
              <a:rPr lang="sr-Cyrl-RS" dirty="0" smtClean="0"/>
              <a:t> – структура и графички приказ</a:t>
            </a:r>
            <a:endParaRPr lang="en-US" dirty="0"/>
          </a:p>
        </p:txBody>
      </p:sp>
      <p:pic>
        <p:nvPicPr>
          <p:cNvPr id="25602" name="Picture 2" descr="C:\Users\Jeca\Desktop\Jelena_Andonovski\akreditovani_seminar\2017\prezentacije\rdf_slike\gr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763" y="1595438"/>
            <a:ext cx="6592887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</a:t>
            </a:r>
            <a:r>
              <a:rPr lang="sr-Cyrl-RS" dirty="0" smtClean="0"/>
              <a:t> – структура и графички приказ</a:t>
            </a:r>
            <a:endParaRPr lang="en-US" dirty="0"/>
          </a:p>
        </p:txBody>
      </p:sp>
      <p:pic>
        <p:nvPicPr>
          <p:cNvPr id="28675" name="Picture 3" descr="C:\Users\Jeca\Desktop\Jelena_Andonovski\akreditovani_seminar\2017\prezentacije\rdf_slike\nfig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4912541" cy="1357322"/>
          </a:xfrm>
          <a:prstGeom prst="rect">
            <a:avLst/>
          </a:prstGeom>
          <a:noFill/>
        </p:spPr>
      </p:pic>
      <p:pic>
        <p:nvPicPr>
          <p:cNvPr id="28676" name="Picture 4" descr="C:\Users\Jeca\Desktop\Jelena_Andonovski\akreditovani_seminar\2017\prezentacije\rdf_slike\nfig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714752"/>
            <a:ext cx="511786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</a:t>
            </a:r>
            <a:r>
              <a:rPr lang="sr-Cyrl-RS" dirty="0" smtClean="0"/>
              <a:t> – структура и графички приказ</a:t>
            </a:r>
            <a:endParaRPr lang="en-US" dirty="0"/>
          </a:p>
        </p:txBody>
      </p:sp>
      <p:pic>
        <p:nvPicPr>
          <p:cNvPr id="29698" name="Picture 2" descr="C:\Users\Jeca\Desktop\Jelena_Andonovski\akreditovani_seminar\2017\prezentacije\rdf_slike\nfig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14488"/>
            <a:ext cx="4030868" cy="10715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4214818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 smtClean="0"/>
              <a:t>&lt;?</a:t>
            </a:r>
            <a:r>
              <a:rPr lang="en-US" sz="1600" dirty="0" err="1" smtClean="0"/>
              <a:t>xml:namespace</a:t>
            </a:r>
            <a:r>
              <a:rPr lang="en-US" sz="1600" dirty="0" smtClean="0"/>
              <a:t> ns = "http://www.w3.org/RDF/RDF/" prefix ="RDF" ?&gt;</a:t>
            </a:r>
          </a:p>
          <a:p>
            <a:pPr fontAlgn="base"/>
            <a:r>
              <a:rPr lang="en-US" sz="1600" dirty="0" smtClean="0"/>
              <a:t>&lt;?</a:t>
            </a:r>
            <a:r>
              <a:rPr lang="en-US" sz="1600" dirty="0" err="1" smtClean="0"/>
              <a:t>xml:namespace</a:t>
            </a:r>
            <a:r>
              <a:rPr lang="en-US" sz="1600" dirty="0" smtClean="0"/>
              <a:t> ns = "http://purl.oclc.org/DC/" prefix = "DC" ?&gt;</a:t>
            </a:r>
          </a:p>
          <a:p>
            <a:pPr fontAlgn="base"/>
            <a:r>
              <a:rPr lang="en-US" sz="1600" dirty="0" smtClean="0"/>
              <a:t>&lt;RDF:RDF&gt;</a:t>
            </a:r>
          </a:p>
          <a:p>
            <a:pPr fontAlgn="base"/>
            <a:r>
              <a:rPr lang="en-US" sz="1600" dirty="0" smtClean="0"/>
              <a:t>&lt;</a:t>
            </a:r>
            <a:r>
              <a:rPr lang="en-US" sz="1600" dirty="0" err="1" smtClean="0"/>
              <a:t>RDF:Description</a:t>
            </a:r>
            <a:r>
              <a:rPr lang="en-US" sz="1600" dirty="0" smtClean="0"/>
              <a:t> RDF:HREF = "http://uri-of-Document-1"&gt;</a:t>
            </a:r>
          </a:p>
          <a:p>
            <a:pPr fontAlgn="base"/>
            <a:r>
              <a:rPr lang="en-US" sz="1600" dirty="0" smtClean="0"/>
              <a:t>&lt;</a:t>
            </a:r>
            <a:r>
              <a:rPr lang="en-US" sz="1600" dirty="0" err="1" smtClean="0"/>
              <a:t>DC:Creator</a:t>
            </a:r>
            <a:r>
              <a:rPr lang="en-US" sz="1600" dirty="0" smtClean="0"/>
              <a:t>&gt;John Smith&lt;</a:t>
            </a:r>
            <a:r>
              <a:rPr lang="en-US" sz="1600" dirty="0" err="1" smtClean="0"/>
              <a:t>DC:Creator</a:t>
            </a:r>
            <a:r>
              <a:rPr lang="en-US" sz="1600" dirty="0" smtClean="0"/>
              <a:t>&gt;</a:t>
            </a:r>
          </a:p>
          <a:p>
            <a:pPr fontAlgn="base"/>
            <a:r>
              <a:rPr lang="en-US" sz="1600" dirty="0" smtClean="0"/>
              <a:t>&lt;/</a:t>
            </a:r>
            <a:r>
              <a:rPr lang="en-US" sz="1600" dirty="0" err="1" smtClean="0"/>
              <a:t>RDF:Description</a:t>
            </a:r>
            <a:r>
              <a:rPr lang="en-US" sz="1600" dirty="0" smtClean="0"/>
              <a:t>&gt;</a:t>
            </a:r>
          </a:p>
          <a:p>
            <a:pPr fontAlgn="base"/>
            <a:r>
              <a:rPr lang="en-US" sz="1600" dirty="0" smtClean="0"/>
              <a:t>&lt;/RDF:RDF&gt;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</a:t>
            </a:r>
            <a:r>
              <a:rPr lang="sr-Cyrl-RS" dirty="0" smtClean="0"/>
              <a:t> – структура и графички приказ</a:t>
            </a:r>
            <a:endParaRPr lang="en-US" dirty="0"/>
          </a:p>
        </p:txBody>
      </p:sp>
      <p:pic>
        <p:nvPicPr>
          <p:cNvPr id="4" name="Content Placeholder 3" descr="C:\Users\Jeca\Desktop\Jelena_Andonovski\akreditovani_seminar\2017\prezentacije\rdf_slike\nfig0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1546"/>
            <a:ext cx="4458996" cy="22145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564791"/>
            <a:ext cx="89297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 smtClean="0"/>
              <a:t>&lt;?</a:t>
            </a:r>
            <a:r>
              <a:rPr lang="en-US" sz="1600" dirty="0" err="1" smtClean="0"/>
              <a:t>xml:namespace</a:t>
            </a:r>
            <a:r>
              <a:rPr lang="en-US" sz="1600" dirty="0" smtClean="0"/>
              <a:t> ns = "http://www.w3.org/RDF/RDF/" prefix = "RDF" ?&gt;</a:t>
            </a:r>
          </a:p>
          <a:p>
            <a:pPr fontAlgn="base"/>
            <a:r>
              <a:rPr lang="en-US" sz="1600" dirty="0" smtClean="0"/>
              <a:t>&lt;?</a:t>
            </a:r>
            <a:r>
              <a:rPr lang="en-US" sz="1600" dirty="0" err="1" smtClean="0"/>
              <a:t>xml:namespace</a:t>
            </a:r>
            <a:r>
              <a:rPr lang="en-US" sz="1600" dirty="0" smtClean="0"/>
              <a:t> ns = "http://purl.oclc.org/DC/" prefix = "DC" ?&gt;</a:t>
            </a:r>
          </a:p>
          <a:p>
            <a:pPr fontAlgn="base"/>
            <a:r>
              <a:rPr lang="en-US" sz="1600" dirty="0" smtClean="0"/>
              <a:t>&lt;?</a:t>
            </a:r>
            <a:r>
              <a:rPr lang="en-US" sz="1600" dirty="0" err="1" smtClean="0"/>
              <a:t>xml:namespace</a:t>
            </a:r>
            <a:r>
              <a:rPr lang="en-US" sz="1600" dirty="0" smtClean="0"/>
              <a:t> ns = "http://person.org/BusinessCard/" prefix = "CARD" ?&gt;</a:t>
            </a:r>
          </a:p>
          <a:p>
            <a:pPr fontAlgn="base"/>
            <a:r>
              <a:rPr lang="en-US" sz="1600" dirty="0" smtClean="0"/>
              <a:t>&lt;RDF:RDF&gt;</a:t>
            </a:r>
          </a:p>
          <a:p>
            <a:pPr fontAlgn="base"/>
            <a:r>
              <a:rPr lang="en-US" sz="1600" dirty="0" smtClean="0"/>
              <a:t>&lt;</a:t>
            </a:r>
            <a:r>
              <a:rPr lang="en-US" sz="1600" dirty="0" err="1" smtClean="0"/>
              <a:t>RDF:Description</a:t>
            </a:r>
            <a:r>
              <a:rPr lang="en-US" sz="1600" dirty="0" smtClean="0"/>
              <a:t> RDF:HREF = "http://uri-of-Document-1"&gt;</a:t>
            </a:r>
          </a:p>
          <a:p>
            <a:pPr fontAlgn="base"/>
            <a:r>
              <a:rPr lang="en-US" sz="1600" dirty="0" smtClean="0"/>
              <a:t>&lt;</a:t>
            </a:r>
            <a:r>
              <a:rPr lang="en-US" sz="1600" dirty="0" err="1" smtClean="0"/>
              <a:t>DC:Creator</a:t>
            </a:r>
            <a:r>
              <a:rPr lang="en-US" sz="1600" dirty="0" smtClean="0"/>
              <a:t> RDF:HREF = "#Creator_001"/&gt;</a:t>
            </a:r>
          </a:p>
          <a:p>
            <a:pPr fontAlgn="base"/>
            <a:r>
              <a:rPr lang="en-US" sz="1600" dirty="0" smtClean="0"/>
              <a:t>&lt;/</a:t>
            </a:r>
            <a:r>
              <a:rPr lang="en-US" sz="1600" dirty="0" err="1" smtClean="0"/>
              <a:t>RDF:Description</a:t>
            </a:r>
            <a:r>
              <a:rPr lang="en-US" sz="1600" dirty="0" smtClean="0"/>
              <a:t>&gt;</a:t>
            </a:r>
          </a:p>
          <a:p>
            <a:pPr fontAlgn="base"/>
            <a:r>
              <a:rPr lang="en-US" sz="1600" dirty="0" smtClean="0"/>
              <a:t>&lt;</a:t>
            </a:r>
            <a:r>
              <a:rPr lang="en-US" sz="1600" dirty="0" err="1" smtClean="0"/>
              <a:t>RDF:Description</a:t>
            </a:r>
            <a:r>
              <a:rPr lang="en-US" sz="1600" dirty="0" smtClean="0"/>
              <a:t> ID="Creator_001"&gt;</a:t>
            </a:r>
          </a:p>
          <a:p>
            <a:pPr fontAlgn="base"/>
            <a:r>
              <a:rPr lang="en-US" sz="1600" dirty="0" smtClean="0"/>
              <a:t>&lt;</a:t>
            </a:r>
            <a:r>
              <a:rPr lang="en-US" sz="1600" dirty="0" err="1" smtClean="0"/>
              <a:t>CARD:Name</a:t>
            </a:r>
            <a:r>
              <a:rPr lang="en-US" sz="1600" dirty="0" smtClean="0"/>
              <a:t>&gt;John Smith&lt;</a:t>
            </a:r>
            <a:r>
              <a:rPr lang="en-US" sz="1600" dirty="0" err="1" smtClean="0"/>
              <a:t>CARD:Name</a:t>
            </a:r>
            <a:r>
              <a:rPr lang="en-US" sz="1600" dirty="0" smtClean="0"/>
              <a:t>&gt;</a:t>
            </a:r>
          </a:p>
          <a:p>
            <a:pPr fontAlgn="base"/>
            <a:r>
              <a:rPr lang="en-US" sz="1600" dirty="0" smtClean="0"/>
              <a:t>&lt;</a:t>
            </a:r>
            <a:r>
              <a:rPr lang="en-US" sz="1600" dirty="0" err="1" smtClean="0"/>
              <a:t>CARD:Email</a:t>
            </a:r>
            <a:r>
              <a:rPr lang="en-US" sz="1600" dirty="0" smtClean="0"/>
              <a:t>&gt;smith@home.net&lt;</a:t>
            </a:r>
            <a:r>
              <a:rPr lang="en-US" sz="1600" dirty="0" err="1" smtClean="0"/>
              <a:t>CARD:Email</a:t>
            </a:r>
            <a:r>
              <a:rPr lang="en-US" sz="1600" dirty="0" smtClean="0"/>
              <a:t>&gt;</a:t>
            </a:r>
          </a:p>
          <a:p>
            <a:pPr fontAlgn="base"/>
            <a:r>
              <a:rPr lang="en-US" sz="1600" dirty="0" smtClean="0"/>
              <a:t>&lt;</a:t>
            </a:r>
            <a:r>
              <a:rPr lang="en-US" sz="1600" dirty="0" err="1" smtClean="0"/>
              <a:t>CARD:Affiliation</a:t>
            </a:r>
            <a:r>
              <a:rPr lang="en-US" sz="1600" dirty="0" smtClean="0"/>
              <a:t>&gt;Home, Inc.&lt;</a:t>
            </a:r>
            <a:r>
              <a:rPr lang="en-US" sz="1600" dirty="0" err="1" smtClean="0"/>
              <a:t>CARD:Affiliation</a:t>
            </a:r>
            <a:r>
              <a:rPr lang="en-US" sz="1600" dirty="0" smtClean="0"/>
              <a:t>&gt;</a:t>
            </a:r>
          </a:p>
          <a:p>
            <a:pPr fontAlgn="base"/>
            <a:r>
              <a:rPr lang="en-US" sz="1600" dirty="0" smtClean="0"/>
              <a:t>&lt;/</a:t>
            </a:r>
            <a:r>
              <a:rPr lang="en-US" sz="1600" dirty="0" err="1" smtClean="0"/>
              <a:t>RDF:Description</a:t>
            </a:r>
            <a:r>
              <a:rPr lang="en-US" sz="1600" dirty="0" smtClean="0"/>
              <a:t>&gt;</a:t>
            </a:r>
          </a:p>
          <a:p>
            <a:pPr fontAlgn="base"/>
            <a:r>
              <a:rPr lang="en-US" sz="1600" dirty="0" smtClean="0"/>
              <a:t>&lt;/RDF:RDF&gt;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</a:t>
            </a:r>
            <a:r>
              <a:rPr lang="sr-Cyrl-RS" dirty="0" smtClean="0"/>
              <a:t> - пример</a:t>
            </a:r>
            <a:endParaRPr lang="en-US" dirty="0"/>
          </a:p>
        </p:txBody>
      </p:sp>
      <p:pic>
        <p:nvPicPr>
          <p:cNvPr id="3" name="Picture 2" descr="C:\Users\jelena\Desktop\Jelena_Andonovski\akreditovani_seminar\2016\prezentacije\slicice\Rdf-graph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43" y="1643050"/>
            <a:ext cx="862979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RDF</a:t>
            </a:r>
            <a:r>
              <a:rPr lang="sr-Latn-RS" dirty="0" smtClean="0"/>
              <a:t>/XML</a:t>
            </a:r>
            <a:r>
              <a:rPr lang="sr-Cyrl-RS" dirty="0" smtClean="0"/>
              <a:t> - 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="http://www.example.org/index.html"&gt;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&lt;</a:t>
            </a:r>
            <a:r>
              <a:rPr lang="en-US" dirty="0" err="1" smtClean="0">
                <a:solidFill>
                  <a:schemeClr val="tx1"/>
                </a:solidFill>
              </a:rPr>
              <a:t>dc:creator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="http://www.examle.org/members/1234"&gt;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="http://www.examle.org/properties/name"&gt;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</a:t>
            </a:r>
            <a:r>
              <a:rPr lang="en-US" dirty="0" err="1" smtClean="0">
                <a:solidFill>
                  <a:schemeClr val="tx1"/>
                </a:solidFill>
              </a:rPr>
              <a:t>ex:Name</a:t>
            </a:r>
            <a:r>
              <a:rPr lang="en-US" dirty="0" smtClean="0">
                <a:solidFill>
                  <a:schemeClr val="tx1"/>
                </a:solidFill>
              </a:rPr>
              <a:t>&gt;Pate </a:t>
            </a:r>
            <a:r>
              <a:rPr lang="en-US" dirty="0" err="1" smtClean="0">
                <a:solidFill>
                  <a:schemeClr val="tx1"/>
                </a:solidFill>
              </a:rPr>
              <a:t>Maravich</a:t>
            </a:r>
            <a:r>
              <a:rPr lang="en-US" dirty="0" smtClean="0">
                <a:solidFill>
                  <a:schemeClr val="tx1"/>
                </a:solidFill>
              </a:rPr>
              <a:t>&lt;/</a:t>
            </a:r>
            <a:r>
              <a:rPr lang="en-US" dirty="0" err="1" smtClean="0">
                <a:solidFill>
                  <a:schemeClr val="tx1"/>
                </a:solidFill>
              </a:rPr>
              <a:t>ex:Name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="http://www.examle.org/address/1234"&gt;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="http://www.examle.org/properties/state"&gt;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	&lt;</a:t>
            </a:r>
            <a:r>
              <a:rPr lang="en-US" dirty="0" err="1" smtClean="0">
                <a:solidFill>
                  <a:schemeClr val="tx1"/>
                </a:solidFill>
              </a:rPr>
              <a:t>ex:State</a:t>
            </a:r>
            <a:r>
              <a:rPr lang="en-US" dirty="0" smtClean="0">
                <a:solidFill>
                  <a:schemeClr val="tx1"/>
                </a:solidFill>
              </a:rPr>
              <a:t>&gt;Georgia&lt;/</a:t>
            </a:r>
            <a:r>
              <a:rPr lang="en-US" dirty="0" err="1" smtClean="0">
                <a:solidFill>
                  <a:schemeClr val="tx1"/>
                </a:solidFill>
              </a:rPr>
              <a:t>ex:State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="http://www.examle.org/properties/city"&gt;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	&lt;</a:t>
            </a:r>
            <a:r>
              <a:rPr lang="en-US" dirty="0" err="1" smtClean="0">
                <a:solidFill>
                  <a:schemeClr val="tx1"/>
                </a:solidFill>
              </a:rPr>
              <a:t>ex:city</a:t>
            </a:r>
            <a:r>
              <a:rPr lang="en-US" dirty="0" smtClean="0">
                <a:solidFill>
                  <a:schemeClr val="tx1"/>
                </a:solidFill>
              </a:rPr>
              <a:t>&gt;Athens&lt;/</a:t>
            </a:r>
            <a:r>
              <a:rPr lang="en-US" dirty="0" err="1" smtClean="0">
                <a:solidFill>
                  <a:schemeClr val="tx1"/>
                </a:solidFill>
              </a:rPr>
              <a:t>ex:city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rdf:about</a:t>
            </a:r>
            <a:r>
              <a:rPr lang="en-US" dirty="0" smtClean="0">
                <a:solidFill>
                  <a:schemeClr val="tx1"/>
                </a:solidFill>
              </a:rPr>
              <a:t>="http://www.examle.org/properties/city"&gt;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	&lt;</a:t>
            </a:r>
            <a:r>
              <a:rPr lang="en-US" dirty="0" err="1" smtClean="0">
                <a:solidFill>
                  <a:schemeClr val="tx1"/>
                </a:solidFill>
              </a:rPr>
              <a:t>ex:city</a:t>
            </a:r>
            <a:r>
              <a:rPr lang="en-US" dirty="0" smtClean="0">
                <a:solidFill>
                  <a:schemeClr val="tx1"/>
                </a:solidFill>
              </a:rPr>
              <a:t>&gt;346 Broad Street&lt;/</a:t>
            </a:r>
            <a:r>
              <a:rPr lang="en-US" dirty="0" err="1" smtClean="0">
                <a:solidFill>
                  <a:schemeClr val="tx1"/>
                </a:solidFill>
              </a:rPr>
              <a:t>ex:city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&lt;/</a:t>
            </a:r>
            <a:r>
              <a:rPr lang="en-US" dirty="0" err="1" smtClean="0">
                <a:solidFill>
                  <a:schemeClr val="tx1"/>
                </a:solidFill>
              </a:rPr>
              <a:t>dc:creator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&lt;/</a:t>
            </a:r>
            <a:r>
              <a:rPr lang="en-US" dirty="0" err="1" smtClean="0">
                <a:solidFill>
                  <a:schemeClr val="tx1"/>
                </a:solidFill>
              </a:rPr>
              <a:t>rdf:Description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XML - </a:t>
            </a:r>
            <a:r>
              <a:rPr lang="en-US" sz="3200" dirty="0" smtClean="0"/>
              <a:t>Extensible Markup Language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sr-Cyrl-RS" sz="2800" dirty="0" smtClean="0">
                <a:solidFill>
                  <a:schemeClr val="tx1"/>
                </a:solidFill>
              </a:rPr>
              <a:t>мета</a:t>
            </a:r>
            <a:r>
              <a:rPr lang="en-US" sz="2800" dirty="0" err="1" smtClean="0">
                <a:solidFill>
                  <a:schemeClr val="tx1"/>
                </a:solidFill>
              </a:rPr>
              <a:t>језик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означавање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садржаја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вебу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олакша</a:t>
            </a:r>
            <a:r>
              <a:rPr lang="sr-Cyrl-RS" sz="2800" dirty="0" smtClean="0">
                <a:solidFill>
                  <a:schemeClr val="tx1"/>
                </a:solidFill>
              </a:rPr>
              <a:t>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аутоматск</a:t>
            </a:r>
            <a:r>
              <a:rPr lang="sr-Cyrl-RS" sz="2800" dirty="0" smtClean="0">
                <a:solidFill>
                  <a:schemeClr val="tx1"/>
                </a:solidFill>
              </a:rPr>
              <a:t>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обрад</a:t>
            </a:r>
            <a:r>
              <a:rPr lang="sr-Cyrl-RS" sz="2800" dirty="0" smtClean="0">
                <a:solidFill>
                  <a:schemeClr val="tx1"/>
                </a:solidFill>
              </a:rPr>
              <a:t>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докумената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података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омогућ</a:t>
            </a:r>
            <a:r>
              <a:rPr lang="sr-Cyrl-RS" sz="2800" dirty="0" smtClean="0">
                <a:solidFill>
                  <a:schemeClr val="tx1"/>
                </a:solidFill>
              </a:rPr>
              <a:t>ава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корисницима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исте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читају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вебу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омогућава </a:t>
            </a:r>
            <a:r>
              <a:rPr lang="en-US" sz="2800" dirty="0" err="1" smtClean="0">
                <a:solidFill>
                  <a:schemeClr val="tx1"/>
                </a:solidFill>
              </a:rPr>
              <a:t>разноврсним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апликацијама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аутоматски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обрађују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857752" y="2143116"/>
            <a:ext cx="407196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https://fedorabg.bg.ac.rs/fedora/get/o:12605/bdef:Asset/view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572132" y="1643050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86380" y="857232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Аутор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214810" y="357166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7554" y="0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Александра Тртовац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 rot="1679642">
            <a:off x="4427832" y="450472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име_презиме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endCxn id="18" idx="2"/>
          </p:cNvCxnSpPr>
          <p:nvPr/>
        </p:nvCxnSpPr>
        <p:spPr>
          <a:xfrm rot="5400000" flipH="1" flipV="1">
            <a:off x="5761752" y="332472"/>
            <a:ext cx="549455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29322" y="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1974-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8819191">
            <a:off x="5764464" y="398834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година_рођења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2330" y="21429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2016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5622146">
            <a:off x="6958628" y="1376474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година_издавања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6215252">
            <a:off x="8020790" y="1704574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датум_одбране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3071802" y="1285860"/>
            <a:ext cx="207170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58116" y="6429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15.07.2016.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6572264" y="1428736"/>
            <a:ext cx="171451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7750991" y="1464455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1928794" y="2285992"/>
            <a:ext cx="285752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42910" y="2071678"/>
            <a:ext cx="114300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Ментор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35687" y="2750339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0" y="3571876"/>
            <a:ext cx="1285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Цветана Крстев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 rot="17715722">
            <a:off x="-188839" y="2695555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име_презиме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607191" y="3178967"/>
            <a:ext cx="135811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5934008">
            <a:off x="927417" y="2985018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година_рођења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8662" y="392906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1952-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4893471" y="4893479"/>
            <a:ext cx="257176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214942" y="6215082"/>
            <a:ext cx="157163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Чланови комисије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rot="16200000" flipH="1">
            <a:off x="1357289" y="2714621"/>
            <a:ext cx="1214447" cy="785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785918" y="3786190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Филолошки факултет</a:t>
            </a:r>
            <a:endParaRPr lang="en-US" sz="1100" dirty="0"/>
          </a:p>
        </p:txBody>
      </p:sp>
      <p:cxnSp>
        <p:nvCxnSpPr>
          <p:cNvPr id="182" name="Straight Arrow Connector 181"/>
          <p:cNvCxnSpPr/>
          <p:nvPr/>
        </p:nvCxnSpPr>
        <p:spPr>
          <a:xfrm rot="5400000">
            <a:off x="7144165" y="4643049"/>
            <a:ext cx="242889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7429488" y="6000768"/>
            <a:ext cx="171451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Предмет и класификација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242" name="Straight Arrow Connector 241"/>
          <p:cNvCxnSpPr/>
          <p:nvPr/>
        </p:nvCxnSpPr>
        <p:spPr>
          <a:xfrm rot="5400000">
            <a:off x="4071934" y="3571876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 rot="18717572">
            <a:off x="4181871" y="3892140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наслов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1714480" y="4786322"/>
            <a:ext cx="3357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Дескриптори метаподатака и дескриптори садржаја у проналажењу информација у дигиталним библиотекама </a:t>
            </a:r>
          </a:p>
        </p:txBody>
      </p:sp>
      <p:sp>
        <p:nvSpPr>
          <p:cNvPr id="250" name="TextBox 249"/>
          <p:cNvSpPr txBox="1"/>
          <p:nvPr/>
        </p:nvSpPr>
        <p:spPr>
          <a:xfrm rot="728115">
            <a:off x="874878" y="1580123"/>
            <a:ext cx="4036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hlinkClick r:id="rId2"/>
              </a:rPr>
              <a:t>http://e-cris.sr.cobiss.net/public/jqm/search_basic.aspx?lang=scr&amp;opdescr=search&amp;opt=2&amp;subopt=1&amp;code1=cmn&amp;code2=auto&amp;search_term=krstev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3207691">
            <a:off x="1430166" y="293587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http://www.fil.bg.ac.rs/</a:t>
            </a:r>
            <a:r>
              <a:rPr lang="sr-Cyrl-RS" sz="1100" dirty="0" smtClean="0"/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940974">
            <a:off x="1633174" y="972444"/>
            <a:ext cx="4194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4"/>
              </a:rPr>
              <a:t>http://www.vbs.rs/scripts/cobiss?command=DISPLAY&amp;base=COBIB&amp;RID=48151567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1857356" y="107154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COBISS_zapis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00364" y="1071546"/>
            <a:ext cx="157163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Чланови комисије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85786" y="1928802"/>
            <a:ext cx="2143140" cy="1069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2844" y="2857496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393009" y="3250405"/>
            <a:ext cx="307183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428860" y="5214950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3536149" y="2464587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00562" y="3571876"/>
            <a:ext cx="35719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0" y="1357298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00826" y="1357298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21439" y="1178703"/>
            <a:ext cx="200026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-178627" y="1607331"/>
            <a:ext cx="192882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067331">
            <a:off x="996097" y="1752769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име_презиме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6241464">
            <a:off x="309744" y="1918753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година_рођења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232" y="428604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Александра Вранеш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14348" y="571480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1960-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1214414" y="5429264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8998060">
            <a:off x="1086517" y="5761449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име_презиме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58" y="6427113"/>
            <a:ext cx="857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Ранка Станковић</a:t>
            </a:r>
            <a:endParaRPr lang="en-US" sz="1100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2142711" y="6072603"/>
            <a:ext cx="8580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1727386" y="5773548"/>
            <a:ext cx="1235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година_рођења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7422" y="6500834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1964-</a:t>
            </a:r>
            <a:endParaRPr lang="en-US" sz="1100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-715206" y="2000240"/>
            <a:ext cx="17153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714356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Филолошки факултет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 rot="5400000">
            <a:off x="-440732" y="186943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2"/>
              </a:rPr>
              <a:t>http://www.fil.bg.ac.rs/</a:t>
            </a:r>
            <a:r>
              <a:rPr lang="sr-Cyrl-RS" sz="1100" dirty="0" smtClean="0"/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2500298" y="5786454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3721242">
            <a:off x="2624430" y="5685970"/>
            <a:ext cx="1325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http://www.rgf.bg.ac.rs/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28926" y="6427113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Рударско-геолошки факултет</a:t>
            </a:r>
            <a:endParaRPr lang="en-US" sz="11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536149" y="4607727"/>
            <a:ext cx="164307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719880">
            <a:off x="3603301" y="4561951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име_презиме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5643578"/>
            <a:ext cx="928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Рајна Драгићевић</a:t>
            </a:r>
            <a:endParaRPr lang="en-US" sz="1100" dirty="0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4214810" y="4429132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4559458">
            <a:off x="4452998" y="4490527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година_рођења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57752" y="5286388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1968-</a:t>
            </a:r>
            <a:endParaRPr lang="en-US" sz="1100" dirty="0"/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4786314" y="3929066"/>
            <a:ext cx="2571768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756434">
            <a:off x="3927437" y="4121885"/>
            <a:ext cx="4640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hlinkClick r:id="rId4"/>
              </a:rPr>
              <a:t>http://e-cris.sr.cobiss.net/public/jqm/rsr.aspx?lang=scr&amp;opdescr=search&amp;opt=2&amp;subopt=300&amp;code1=cmn&amp;code2=auto&amp;psize=10&amp;hits=6&amp;page=1&amp;count=3&amp;search_term=dragicevic&amp;id=667&amp;slng=scr&amp;order_by</a:t>
            </a:r>
            <a:r>
              <a:rPr lang="en-US" sz="1100" dirty="0" smtClean="0">
                <a:solidFill>
                  <a:srgbClr val="FF0000"/>
                </a:solidFill>
              </a:rPr>
              <a:t>=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15206" y="6427113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Филолошки факултет</a:t>
            </a:r>
            <a:endParaRPr lang="en-US" sz="1100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6179355" y="2321711"/>
            <a:ext cx="171451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5662585">
            <a:off x="6320545" y="2633365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име_презиме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9454" y="3357562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Душко Витас</a:t>
            </a:r>
            <a:endParaRPr lang="en-US" sz="11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929454" y="1643050"/>
            <a:ext cx="1000132" cy="202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695559">
            <a:off x="7014791" y="1476653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година_рођења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72462" y="178592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1949-</a:t>
            </a:r>
            <a:endParaRPr lang="en-US" sz="11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786578" y="285728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143868" y="0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Математички факултет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 rot="19397968">
            <a:off x="6405099" y="498352"/>
            <a:ext cx="1754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5"/>
              </a:rPr>
              <a:t>http://www.matf.bg.ac.rs/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3536161" y="392897"/>
            <a:ext cx="10001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20029600">
            <a:off x="-76374" y="2461573"/>
            <a:ext cx="33432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hlinkClick r:id="rId6"/>
              </a:rPr>
              <a:t>http://e-cris.sr.cobiss.net/public/jqm/rsr.aspx?lang=scr&amp;opdescr=search&amp;opt=2&amp;subopt=300&amp;code1=cmn&amp;code2=auto&amp;psize=10&amp;hits=6&amp;page=1&amp;count=2&amp;search_term=vranes&amp;id=871&amp;slng=scr&amp;order_by</a:t>
            </a:r>
            <a:r>
              <a:rPr lang="en-US" sz="1100" dirty="0" smtClean="0">
                <a:solidFill>
                  <a:srgbClr val="FF0000"/>
                </a:solidFill>
              </a:rPr>
              <a:t>=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 rot="16917143">
            <a:off x="1441146" y="324417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hlinkClick r:id="rId7"/>
              </a:rPr>
              <a:t>http://e-cris.sr.cobiss.net/public/jqm/search_basic.aspx?lang=scr&amp;opt=2&amp;subopt=1&amp;opdescr=search&amp;code1=cmn&amp;code2=auto&amp;search_term=stankovic%20ranka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357686" y="1571612"/>
            <a:ext cx="22860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hlinkClick r:id="rId8"/>
              </a:rPr>
              <a:t>http://e-cris.sr.cobiss.net/public/jqm/rsr.aspx?lang=scr&amp;opdescr=search&amp;opt=2&amp;subopt=300&amp;code1=cmn&amp;code2=auto&amp;psize=10&amp;hits=2&amp;page=1&amp;count=1&amp;search_term=vitas&amp;id=1268&amp;slng=scr&amp;order_by</a:t>
            </a:r>
            <a:r>
              <a:rPr lang="en-US" sz="1100" dirty="0" smtClean="0">
                <a:solidFill>
                  <a:srgbClr val="FF0000"/>
                </a:solidFill>
              </a:rPr>
              <a:t>= 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4815699">
            <a:off x="5886753" y="3992290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УДК_број_1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5250661" y="4321975"/>
            <a:ext cx="185738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072066" y="2857496"/>
            <a:ext cx="171451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>
                <a:solidFill>
                  <a:schemeClr val="tx1"/>
                </a:solidFill>
              </a:rPr>
              <a:t>Предмет и класификација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714876" y="1357322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071934" y="1214422"/>
            <a:ext cx="1571636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774116">
            <a:off x="4176846" y="1818988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предметна_одредница_1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71435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Дигиталне библиотеке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500298" y="1857364"/>
            <a:ext cx="257176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55454">
            <a:off x="2959394" y="2184636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предметна_одредница_2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142873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Проналажење информација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000232" y="3214686"/>
            <a:ext cx="3009920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57422" y="2928934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предметна_одредница_3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4" y="292893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Компјутерска лингвистика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2285984" y="3286124"/>
            <a:ext cx="280513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144922">
            <a:off x="2903850" y="356992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предметна_одредница_4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0100" y="435769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Електронски речници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2857488" y="3429000"/>
            <a:ext cx="2457464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9304417">
            <a:off x="3318191" y="4096735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предметна_одредница_5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0232" y="557214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Српски језик</a:t>
            </a:r>
            <a:endParaRPr lang="en-US" sz="1200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3845711" y="4155289"/>
            <a:ext cx="2562244" cy="1252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7921657">
            <a:off x="4151077" y="450150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предметна_одредница_6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7554" y="607220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Терминолошки речници</a:t>
            </a:r>
            <a:endParaRPr lang="en-US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>
            <a:off x="6286512" y="3714752"/>
            <a:ext cx="164307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214942" y="5357826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026/027:004.62(043.3)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 rot="3798590">
            <a:off x="6719105" y="3771818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>
                <a:solidFill>
                  <a:srgbClr val="FF0000"/>
                </a:solidFill>
              </a:rPr>
              <a:t>УДК_број_2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768" y="5072074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811.163.41'322(043.3)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&lt;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="https://fedorabg.bg.ac.rs/fedora/get/o:12605/bdef:Asset/view"&gt;</a:t>
            </a:r>
          </a:p>
          <a:p>
            <a:pPr>
              <a:buNone/>
            </a:pPr>
            <a:r>
              <a:rPr lang="en-US" sz="1100" dirty="0" smtClean="0"/>
              <a:t>	&lt;</a:t>
            </a:r>
            <a:r>
              <a:rPr lang="en-US" sz="1100" dirty="0" err="1" smtClean="0"/>
              <a:t>ubsm:datum_odbrane</a:t>
            </a:r>
            <a:r>
              <a:rPr lang="en-US" sz="1100" dirty="0" smtClean="0"/>
              <a:t>&gt;15.07.2016.&lt;/</a:t>
            </a:r>
            <a:r>
              <a:rPr lang="en-US" sz="1100" dirty="0" err="1" smtClean="0"/>
              <a:t>ubsm:datum_odbrane</a:t>
            </a:r>
            <a:r>
              <a:rPr lang="en-US" sz="1100" dirty="0" smtClean="0"/>
              <a:t>&gt;</a:t>
            </a:r>
          </a:p>
          <a:p>
            <a:pPr>
              <a:buNone/>
            </a:pPr>
            <a:r>
              <a:rPr lang="en-US" sz="1100" dirty="0" smtClean="0"/>
              <a:t>	 &lt;</a:t>
            </a:r>
            <a:r>
              <a:rPr lang="en-US" sz="1100" dirty="0" err="1" smtClean="0"/>
              <a:t>ubsm:godina_izdavanja</a:t>
            </a:r>
            <a:r>
              <a:rPr lang="en-US" sz="1100" dirty="0" smtClean="0"/>
              <a:t>&gt;2016.&lt;/</a:t>
            </a:r>
            <a:r>
              <a:rPr lang="en-US" sz="1100" dirty="0" err="1" smtClean="0"/>
              <a:t>ubsm:godina_izdavanja</a:t>
            </a:r>
            <a:r>
              <a:rPr lang="en-US" sz="1100" dirty="0" smtClean="0"/>
              <a:t>&gt;</a:t>
            </a:r>
          </a:p>
          <a:p>
            <a:r>
              <a:rPr lang="en-US" sz="1100" dirty="0" smtClean="0"/>
              <a:t>	 &lt;</a:t>
            </a:r>
            <a:r>
              <a:rPr lang="en-US" sz="1100" dirty="0" err="1" smtClean="0"/>
              <a:t>ubsm:COBISS_zapis</a:t>
            </a:r>
            <a:r>
              <a:rPr lang="en-US" sz="1100" dirty="0" smtClean="0"/>
              <a:t>&gt;</a:t>
            </a:r>
            <a:r>
              <a:rPr lang="en-US" sz="1100" dirty="0" smtClean="0">
                <a:hlinkClick r:id="rId2"/>
              </a:rPr>
              <a:t>http://www.vbs.rs/scripts/cobiss?command=DISPLAY&amp;base=COBIB&amp;RID=48151567</a:t>
            </a:r>
            <a:r>
              <a:rPr lang="en-US" sz="1100" smtClean="0"/>
              <a:t>&lt;/ubsm:COBISS_zapis&gt;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 &lt;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="</a:t>
            </a:r>
            <a:r>
              <a:rPr lang="en-US" sz="1100" dirty="0" err="1" smtClean="0"/>
              <a:t>Autor</a:t>
            </a:r>
            <a:r>
              <a:rPr lang="en-US" sz="1100" dirty="0" smtClean="0"/>
              <a:t>”&gt;</a:t>
            </a:r>
          </a:p>
          <a:p>
            <a:pPr>
              <a:buNone/>
            </a:pPr>
            <a:r>
              <a:rPr lang="en-US" sz="1100" dirty="0" smtClean="0"/>
              <a:t>		 &lt;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 </a:t>
            </a:r>
            <a:r>
              <a:rPr lang="sr-Cyrl-RS" sz="1100" dirty="0" smtClean="0"/>
              <a:t>Александра Тртовац</a:t>
            </a:r>
            <a:r>
              <a:rPr lang="en-US" sz="1100" dirty="0" smtClean="0"/>
              <a:t>&lt;/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pPr>
              <a:buNone/>
            </a:pPr>
            <a:r>
              <a:rPr lang="sr-Cyrl-RS" sz="1100" dirty="0" smtClean="0"/>
              <a:t>		</a:t>
            </a:r>
            <a:r>
              <a:rPr lang="en-US" sz="1100" dirty="0" smtClean="0"/>
              <a:t> 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</a:t>
            </a:r>
            <a:r>
              <a:rPr lang="sr-Latn-RS" sz="1100" dirty="0" smtClean="0"/>
              <a:t>1974-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 </a:t>
            </a:r>
            <a:endParaRPr lang="sr-Cyrl-RS" sz="1100" dirty="0" smtClean="0"/>
          </a:p>
          <a:p>
            <a:pPr>
              <a:buNone/>
            </a:pPr>
            <a:r>
              <a:rPr lang="sr-Cyrl-RS" sz="1100" dirty="0" smtClean="0"/>
              <a:t>	</a:t>
            </a:r>
            <a:r>
              <a:rPr lang="en-US" sz="1100" dirty="0" smtClean="0"/>
              <a:t> &lt;/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&gt;</a:t>
            </a:r>
          </a:p>
          <a:p>
            <a:r>
              <a:rPr lang="en-US" sz="1100" dirty="0" smtClean="0"/>
              <a:t>	&lt;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</a:t>
            </a:r>
            <a:r>
              <a:rPr lang="sr-Cyrl-RS" sz="1100" dirty="0" smtClean="0"/>
              <a:t>“ </a:t>
            </a:r>
            <a:r>
              <a:rPr lang="en-US" sz="1100" dirty="0" smtClean="0">
                <a:hlinkClick r:id="rId3"/>
              </a:rPr>
              <a:t>http://poincare.matf.bg.ac.rs/~cvetana/</a:t>
            </a:r>
            <a:r>
              <a:rPr lang="sr-Cyrl-RS" sz="1100" dirty="0" smtClean="0"/>
              <a:t> “</a:t>
            </a:r>
            <a:r>
              <a:rPr lang="en-US" sz="1100" dirty="0" smtClean="0"/>
              <a:t>&gt;</a:t>
            </a:r>
          </a:p>
          <a:p>
            <a:pPr>
              <a:buNone/>
            </a:pPr>
            <a:r>
              <a:rPr lang="en-US" sz="1100" dirty="0" smtClean="0"/>
              <a:t>		  &lt;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 </a:t>
            </a:r>
            <a:r>
              <a:rPr lang="sr-Cyrl-RS" sz="1100" dirty="0" smtClean="0"/>
              <a:t>Цветана Крстев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 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en-US" sz="1100" dirty="0" smtClean="0"/>
              <a:t> </a:t>
            </a:r>
            <a:r>
              <a:rPr lang="sr-Latn-RS" sz="1100" dirty="0" smtClean="0"/>
              <a:t> </a:t>
            </a:r>
            <a:r>
              <a:rPr lang="en-US" sz="1100" dirty="0" smtClean="0"/>
              <a:t>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</a:t>
            </a:r>
            <a:r>
              <a:rPr lang="sr-Latn-RS" sz="1100" dirty="0" smtClean="0"/>
              <a:t>1952-</a:t>
            </a:r>
            <a:r>
              <a:rPr lang="en-US" sz="1100" dirty="0" smtClean="0"/>
              <a:t> 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en-US" sz="1100" dirty="0" smtClean="0"/>
              <a:t> </a:t>
            </a:r>
            <a:r>
              <a:rPr lang="sr-Latn-RS" sz="1100" dirty="0" smtClean="0"/>
              <a:t> </a:t>
            </a:r>
            <a:r>
              <a:rPr lang="en-US" sz="1100" dirty="0" smtClean="0"/>
              <a:t>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afilijacija</a:t>
            </a:r>
            <a:r>
              <a:rPr lang="en-US" sz="1100" dirty="0" smtClean="0"/>
              <a:t>&gt;</a:t>
            </a:r>
            <a:r>
              <a:rPr lang="sr-Cyrl-RS" sz="1100" dirty="0" smtClean="0"/>
              <a:t>Филолошки факултет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afilijacija</a:t>
            </a:r>
            <a:r>
              <a:rPr lang="en-US" sz="1100" dirty="0" smtClean="0"/>
              <a:t>&gt;</a:t>
            </a:r>
          </a:p>
          <a:p>
            <a:pPr>
              <a:buNone/>
            </a:pPr>
            <a:r>
              <a:rPr lang="en-US" sz="1100" dirty="0" smtClean="0"/>
              <a:t>	 &lt;/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&gt;</a:t>
            </a:r>
          </a:p>
          <a:p>
            <a:r>
              <a:rPr lang="en-US" sz="1100" dirty="0" smtClean="0"/>
              <a:t>	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naslov</a:t>
            </a:r>
            <a:r>
              <a:rPr lang="en-US" sz="1100" dirty="0" smtClean="0"/>
              <a:t>&gt;</a:t>
            </a:r>
            <a:r>
              <a:rPr lang="ru-RU" sz="1100" dirty="0" smtClean="0"/>
              <a:t>Дескриптори метаподатака и дескриптори садржаја у проналажењу информација у дигиталним библиотекама </a:t>
            </a:r>
            <a:r>
              <a:rPr lang="sr-Latn-RS" sz="1100" dirty="0" smtClean="0"/>
              <a:t>	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naslov</a:t>
            </a:r>
            <a:r>
              <a:rPr lang="en-US" sz="1100" dirty="0" smtClean="0"/>
              <a:t>&gt;</a:t>
            </a:r>
          </a:p>
          <a:p>
            <a:pPr>
              <a:buNone/>
            </a:pPr>
            <a:r>
              <a:rPr lang="en-US" sz="1100" dirty="0" smtClean="0"/>
              <a:t>	 &lt;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=“</a:t>
            </a:r>
            <a:r>
              <a:rPr lang="sr-Cyrl-RS" sz="1100" dirty="0" smtClean="0"/>
              <a:t>Чланови</a:t>
            </a:r>
            <a:r>
              <a:rPr lang="sr-Latn-RS" sz="1100" dirty="0" smtClean="0"/>
              <a:t>_</a:t>
            </a:r>
            <a:r>
              <a:rPr lang="sr-Cyrl-RS" sz="1100" dirty="0" smtClean="0"/>
              <a:t>комисије</a:t>
            </a:r>
            <a:r>
              <a:rPr lang="en-US" sz="1100" dirty="0" smtClean="0"/>
              <a:t>”&gt;</a:t>
            </a:r>
          </a:p>
          <a:p>
            <a:r>
              <a:rPr lang="en-US" sz="1100" dirty="0" smtClean="0"/>
              <a:t>		&lt;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</a:t>
            </a:r>
            <a:r>
              <a:rPr lang="sr-Cyrl-RS" sz="1100" dirty="0" smtClean="0"/>
              <a:t>“</a:t>
            </a:r>
            <a:r>
              <a:rPr lang="en-US" sz="1100" dirty="0" smtClean="0">
                <a:solidFill>
                  <a:srgbClr val="FF0000"/>
                </a:solidFill>
                <a:hlinkClick r:id="rId4"/>
              </a:rPr>
              <a:t>http://e-cris.sr.cobiss.net/public/jqm/rsr.aspx?lang=scr&amp;opdescr=search&amp;opt=2&amp;subopt=300&amp;code1=cmn&amp;code2=auto&amp;psize=10&amp;hits=6&amp;page=1&amp;count=2&amp;search_term=vranes&amp;id=871&amp;slng=scr&amp;order_by</a:t>
            </a:r>
            <a:r>
              <a:rPr lang="sr-Cyrl-RS" sz="1100" dirty="0" smtClean="0"/>
              <a:t>“</a:t>
            </a:r>
            <a:r>
              <a:rPr lang="en-US" sz="1100" dirty="0" smtClean="0"/>
              <a:t>&gt;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sr-Cyrl-RS" sz="1100" dirty="0" smtClean="0"/>
              <a:t>	</a:t>
            </a:r>
            <a:r>
              <a:rPr lang="en-US" sz="1100" dirty="0" smtClean="0"/>
              <a:t>&lt;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</a:t>
            </a:r>
            <a:r>
              <a:rPr lang="sr-Cyrl-RS" sz="1100" dirty="0" smtClean="0"/>
              <a:t>Александра Вранеш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 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sr-Cyrl-RS" sz="1100" dirty="0" smtClean="0"/>
              <a:t>	</a:t>
            </a:r>
            <a:r>
              <a:rPr lang="en-US" sz="1100" dirty="0" smtClean="0"/>
              <a:t> 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</a:t>
            </a:r>
            <a:r>
              <a:rPr lang="sr-Latn-RS" sz="1100" dirty="0" smtClean="0"/>
              <a:t>19</a:t>
            </a:r>
            <a:r>
              <a:rPr lang="sr-Cyrl-RS" sz="1100" dirty="0" smtClean="0"/>
              <a:t>60</a:t>
            </a:r>
            <a:r>
              <a:rPr lang="sr-Latn-RS" sz="1100" dirty="0" smtClean="0"/>
              <a:t>-</a:t>
            </a:r>
            <a:r>
              <a:rPr lang="en-US" sz="1100" dirty="0" smtClean="0"/>
              <a:t> 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en-US" sz="1100" dirty="0" smtClean="0"/>
              <a:t> </a:t>
            </a:r>
            <a:r>
              <a:rPr lang="sr-Cyrl-RS" sz="1100" dirty="0" smtClean="0"/>
              <a:t>	</a:t>
            </a:r>
            <a:r>
              <a:rPr lang="en-US" sz="1100" dirty="0" smtClean="0"/>
              <a:t>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afilijacija</a:t>
            </a:r>
            <a:r>
              <a:rPr lang="sr-Cyrl-R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</a:t>
            </a:r>
            <a:r>
              <a:rPr lang="sr-Cyrl-RS" sz="1100" dirty="0" smtClean="0"/>
              <a:t>“ </a:t>
            </a:r>
            <a:r>
              <a:rPr lang="en-US" sz="1100" dirty="0" smtClean="0">
                <a:hlinkClick r:id="rId5"/>
              </a:rPr>
              <a:t>http://www.fil.bg.ac.rs/</a:t>
            </a:r>
            <a:r>
              <a:rPr lang="sr-Cyrl-RS" sz="1100" dirty="0" smtClean="0"/>
              <a:t> “</a:t>
            </a:r>
            <a:r>
              <a:rPr lang="en-US" sz="1100" dirty="0" smtClean="0"/>
              <a:t>&gt;</a:t>
            </a:r>
            <a:r>
              <a:rPr lang="sr-Cyrl-RS" sz="1100" dirty="0" smtClean="0"/>
              <a:t>Филолошки факултет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afilijacija</a:t>
            </a:r>
            <a:r>
              <a:rPr lang="en-US" sz="1100" dirty="0" smtClean="0"/>
              <a:t>&gt;</a:t>
            </a:r>
          </a:p>
          <a:p>
            <a:pPr>
              <a:buNone/>
            </a:pPr>
            <a:r>
              <a:rPr lang="en-US" sz="1100" dirty="0" smtClean="0"/>
              <a:t>		&lt;/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sr-Cyrl-RS" sz="1100" dirty="0" smtClean="0"/>
              <a:t>		</a:t>
            </a:r>
            <a:r>
              <a:rPr lang="en-US" sz="1100" dirty="0" smtClean="0"/>
              <a:t>&lt;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</a:t>
            </a:r>
            <a:r>
              <a:rPr lang="sr-Cyrl-RS" sz="1100" dirty="0" smtClean="0"/>
              <a:t>“</a:t>
            </a:r>
            <a:r>
              <a:rPr lang="en-US" sz="1100" dirty="0" smtClean="0">
                <a:solidFill>
                  <a:srgbClr val="FF0000"/>
                </a:solidFill>
                <a:hlinkClick r:id="rId6"/>
              </a:rPr>
              <a:t>http://e-cris.sr.cobiss.net/public/jqm/search_basic.aspx?lang=scr&amp;opt=2&amp;subopt=1&amp;opdescr=search&amp;code1=cmn&amp;code2=auto&amp;search_term=stankovic%20ranka</a:t>
            </a:r>
            <a:r>
              <a:rPr lang="sr-Cyrl-RS" sz="1100" dirty="0" smtClean="0"/>
              <a:t>“</a:t>
            </a:r>
            <a:r>
              <a:rPr lang="en-US" sz="1100" dirty="0" smtClean="0"/>
              <a:t>&gt;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sr-Cyrl-RS" sz="1100" dirty="0" smtClean="0"/>
              <a:t>	</a:t>
            </a:r>
            <a:r>
              <a:rPr lang="en-US" sz="1100" dirty="0" smtClean="0"/>
              <a:t>&lt;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</a:t>
            </a:r>
            <a:r>
              <a:rPr lang="sr-Cyrl-RS" sz="1100" dirty="0" smtClean="0"/>
              <a:t>Ранка Станковић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 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en-US" sz="1100" dirty="0" smtClean="0"/>
              <a:t> </a:t>
            </a:r>
            <a:r>
              <a:rPr lang="sr-Cyrl-RS" sz="1100" dirty="0" smtClean="0"/>
              <a:t>	</a:t>
            </a:r>
            <a:r>
              <a:rPr lang="en-US" sz="1100" dirty="0" smtClean="0"/>
              <a:t>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</a:t>
            </a:r>
            <a:r>
              <a:rPr lang="sr-Latn-RS" sz="1100" dirty="0" smtClean="0"/>
              <a:t>19</a:t>
            </a:r>
            <a:r>
              <a:rPr lang="sr-Cyrl-RS" sz="1100" dirty="0" smtClean="0"/>
              <a:t>64</a:t>
            </a:r>
            <a:r>
              <a:rPr lang="sr-Latn-RS" sz="1100" dirty="0" smtClean="0"/>
              <a:t>-</a:t>
            </a:r>
            <a:r>
              <a:rPr lang="en-US" sz="1100" dirty="0" smtClean="0"/>
              <a:t> 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sr-Cyrl-RS" sz="1100" dirty="0" smtClean="0"/>
              <a:t>	</a:t>
            </a:r>
            <a:r>
              <a:rPr lang="en-US" sz="1100" dirty="0" smtClean="0"/>
              <a:t> 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afilijacija</a:t>
            </a:r>
            <a:r>
              <a:rPr lang="sr-Cyrl-R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</a:t>
            </a:r>
            <a:r>
              <a:rPr lang="sr-Cyrl-RS" sz="1100" dirty="0" smtClean="0"/>
              <a:t>“ </a:t>
            </a:r>
            <a:r>
              <a:rPr lang="en-US" sz="1100" dirty="0" smtClean="0">
                <a:hlinkClick r:id="rId7"/>
              </a:rPr>
              <a:t>http://www.rgf.bg.ac.rs/</a:t>
            </a:r>
            <a:r>
              <a:rPr lang="sr-Cyrl-RS" sz="1100" dirty="0" smtClean="0"/>
              <a:t> “</a:t>
            </a:r>
            <a:r>
              <a:rPr lang="en-US" sz="1100" dirty="0" smtClean="0"/>
              <a:t>&gt;</a:t>
            </a:r>
            <a:r>
              <a:rPr lang="sr-Cyrl-RS" sz="1100" dirty="0" smtClean="0"/>
              <a:t>Рударско-геолошки факултет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afilijacija</a:t>
            </a:r>
            <a:r>
              <a:rPr lang="en-US" sz="1100" dirty="0" smtClean="0"/>
              <a:t>&gt;</a:t>
            </a:r>
          </a:p>
          <a:p>
            <a:r>
              <a:rPr lang="en-US" sz="1100" dirty="0" smtClean="0"/>
              <a:t>		&lt;/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&gt;</a:t>
            </a:r>
            <a:endParaRPr lang="sr-Cyrl-RS" sz="1100" dirty="0" smtClean="0"/>
          </a:p>
          <a:p>
            <a:r>
              <a:rPr lang="sr-Cyrl-RS" sz="1100" dirty="0" smtClean="0"/>
              <a:t>		</a:t>
            </a:r>
            <a:r>
              <a:rPr lang="en-US" sz="1100" dirty="0" smtClean="0"/>
              <a:t>&lt;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</a:t>
            </a:r>
            <a:r>
              <a:rPr lang="sr-Cyrl-RS" sz="1100" dirty="0" smtClean="0"/>
              <a:t>“</a:t>
            </a:r>
            <a:r>
              <a:rPr lang="en-US" sz="1100" dirty="0" smtClean="0">
                <a:solidFill>
                  <a:srgbClr val="FF0000"/>
                </a:solidFill>
                <a:hlinkClick r:id="rId8"/>
              </a:rPr>
              <a:t>http://e-cris.sr.cobiss.net/public/jqm/rsr.aspx?lang=scr&amp;opdescr=search&amp;opt=2&amp;subopt=300&amp;code1=cmn&amp;code2=auto&amp;psize=10&amp;hits=2&amp;page=1&amp;count=1&amp;search_term=vitas&amp;id=1268&amp;slng=scr&amp;order_by</a:t>
            </a:r>
            <a:r>
              <a:rPr lang="en-US" sz="1100" dirty="0" smtClean="0">
                <a:solidFill>
                  <a:srgbClr val="FF0000"/>
                </a:solidFill>
              </a:rPr>
              <a:t>= </a:t>
            </a:r>
            <a:r>
              <a:rPr lang="sr-Cyrl-RS" sz="1100" dirty="0" smtClean="0"/>
              <a:t>“</a:t>
            </a:r>
            <a:r>
              <a:rPr lang="en-US" sz="1100" dirty="0" smtClean="0"/>
              <a:t>&gt;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sr-Cyrl-RS" sz="1100" dirty="0" smtClean="0"/>
              <a:t>	</a:t>
            </a:r>
            <a:r>
              <a:rPr lang="en-US" sz="1100" dirty="0" smtClean="0"/>
              <a:t>&lt;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</a:t>
            </a:r>
            <a:r>
              <a:rPr lang="sr-Cyrl-RS" sz="1100" dirty="0" smtClean="0"/>
              <a:t>Душко Витас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ubsm:ime_prezime</a:t>
            </a:r>
            <a:r>
              <a:rPr lang="en-US" sz="1100" dirty="0" smtClean="0"/>
              <a:t>&gt; 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sr-Cyrl-RS" sz="1100" dirty="0" smtClean="0"/>
              <a:t>	</a:t>
            </a:r>
            <a:r>
              <a:rPr lang="en-US" sz="1100" dirty="0" smtClean="0"/>
              <a:t> 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</a:t>
            </a:r>
            <a:r>
              <a:rPr lang="sr-Latn-RS" sz="1100" dirty="0" smtClean="0"/>
              <a:t>19</a:t>
            </a:r>
            <a:r>
              <a:rPr lang="sr-Cyrl-RS" sz="1100" dirty="0" smtClean="0"/>
              <a:t>49</a:t>
            </a:r>
            <a:r>
              <a:rPr lang="sr-Latn-RS" sz="1100" dirty="0" smtClean="0"/>
              <a:t>-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godina</a:t>
            </a:r>
            <a:r>
              <a:rPr lang="en-US" sz="1100" dirty="0" smtClean="0"/>
              <a:t>_</a:t>
            </a:r>
            <a:r>
              <a:rPr lang="sr-Latn-RS" sz="1100" dirty="0" smtClean="0"/>
              <a:t>rođenja</a:t>
            </a:r>
            <a:r>
              <a:rPr lang="en-US" sz="1100" dirty="0" smtClean="0"/>
              <a:t>&gt;</a:t>
            </a:r>
            <a:endParaRPr lang="sr-Latn-RS" sz="1100" dirty="0" smtClean="0"/>
          </a:p>
          <a:p>
            <a:pPr>
              <a:buNone/>
            </a:pPr>
            <a:r>
              <a:rPr lang="sr-Latn-RS" sz="1100" dirty="0" smtClean="0"/>
              <a:t>		</a:t>
            </a:r>
            <a:r>
              <a:rPr lang="sr-Cyrl-RS" sz="1100" dirty="0" smtClean="0"/>
              <a:t>	</a:t>
            </a:r>
            <a:r>
              <a:rPr lang="en-US" sz="1100" dirty="0" smtClean="0"/>
              <a:t> &lt;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afilijacija</a:t>
            </a:r>
            <a:r>
              <a:rPr lang="sr-Cyrl-RS" sz="1100" dirty="0" smtClean="0"/>
              <a:t> </a:t>
            </a:r>
            <a:r>
              <a:rPr lang="en-US" sz="1100" dirty="0" err="1" smtClean="0"/>
              <a:t>rdf:about</a:t>
            </a:r>
            <a:r>
              <a:rPr lang="en-US" sz="1100" dirty="0" smtClean="0"/>
              <a:t>=</a:t>
            </a:r>
            <a:r>
              <a:rPr lang="sr-Cyrl-RS" sz="1100" dirty="0" smtClean="0"/>
              <a:t>“ </a:t>
            </a:r>
            <a:r>
              <a:rPr lang="en-US" sz="1100" dirty="0" smtClean="0">
                <a:hlinkClick r:id="rId9"/>
              </a:rPr>
              <a:t>http://www.matf.bg.ac.rs/</a:t>
            </a:r>
            <a:r>
              <a:rPr lang="sr-Cyrl-RS" sz="1100" dirty="0" smtClean="0"/>
              <a:t> “</a:t>
            </a:r>
            <a:r>
              <a:rPr lang="en-US" sz="1100" dirty="0" smtClean="0"/>
              <a:t>&gt;</a:t>
            </a:r>
            <a:r>
              <a:rPr lang="sr-Cyrl-RS" sz="1100" dirty="0" smtClean="0"/>
              <a:t>Математички факултет</a:t>
            </a:r>
            <a:r>
              <a:rPr lang="en-US" sz="1100" dirty="0" smtClean="0"/>
              <a:t>&lt;</a:t>
            </a:r>
            <a:r>
              <a:rPr lang="sr-Latn-RS" sz="1100" dirty="0" smtClean="0"/>
              <a:t>/</a:t>
            </a:r>
            <a:r>
              <a:rPr lang="en-US" sz="1100" dirty="0" err="1" smtClean="0"/>
              <a:t>ubsm</a:t>
            </a:r>
            <a:r>
              <a:rPr lang="en-US" sz="1100" dirty="0" smtClean="0"/>
              <a:t>:</a:t>
            </a:r>
            <a:r>
              <a:rPr lang="sr-Latn-RS" sz="1100" dirty="0" smtClean="0"/>
              <a:t>afilijacija</a:t>
            </a:r>
            <a:r>
              <a:rPr lang="en-US" sz="1100" dirty="0" smtClean="0"/>
              <a:t>&gt;</a:t>
            </a:r>
          </a:p>
          <a:p>
            <a:pPr>
              <a:buNone/>
            </a:pPr>
            <a:r>
              <a:rPr lang="en-US" sz="1100" dirty="0" smtClean="0"/>
              <a:t>		&lt;/</a:t>
            </a:r>
            <a:r>
              <a:rPr lang="en-US" sz="1100" dirty="0" err="1" smtClean="0"/>
              <a:t>rdf:Description</a:t>
            </a:r>
            <a:r>
              <a:rPr lang="en-US" sz="1100" dirty="0" smtClean="0"/>
              <a:t>&gt;</a:t>
            </a:r>
          </a:p>
          <a:p>
            <a:r>
              <a:rPr lang="sr-Cyrl-RS" sz="1100" dirty="0" smtClean="0"/>
              <a:t>		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		&lt;</a:t>
            </a:r>
            <a:r>
              <a:rPr lang="en-US" sz="1200" dirty="0" err="1" smtClean="0"/>
              <a:t>rdf:Description</a:t>
            </a:r>
            <a:r>
              <a:rPr lang="en-US" sz="1200" dirty="0" smtClean="0"/>
              <a:t> </a:t>
            </a:r>
            <a:r>
              <a:rPr lang="en-US" sz="1200" dirty="0" err="1" smtClean="0"/>
              <a:t>rdf:about</a:t>
            </a:r>
            <a:r>
              <a:rPr lang="en-US" sz="1200" dirty="0" smtClean="0"/>
              <a:t>=</a:t>
            </a:r>
            <a:r>
              <a:rPr lang="en-US" sz="1200" dirty="0" smtClean="0">
                <a:hlinkClick r:id="rId2"/>
              </a:rPr>
              <a:t>“</a:t>
            </a:r>
            <a:r>
              <a:rPr lang="en-US" sz="1200" dirty="0" smtClean="0">
                <a:solidFill>
                  <a:srgbClr val="FF0000"/>
                </a:solidFill>
                <a:hlinkClick r:id="rId2"/>
              </a:rPr>
              <a:t>http://e-cris.sr.cobiss.net/public/jqm/rsr.aspx?lang=scr&amp;opdescr=search&amp;opt=2&amp;subopt=300&amp;code1=cmn&amp;code2=auto&amp;psize=10&amp;hits=6&amp;page=1&amp;count=3&amp;search_term=dragicevic&amp;id=667&amp;slng=scr&amp;order_by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“&gt;</a:t>
            </a:r>
            <a:endParaRPr lang="sr-Latn-RS" sz="1200" dirty="0" smtClean="0"/>
          </a:p>
          <a:p>
            <a:pPr>
              <a:buNone/>
            </a:pPr>
            <a:r>
              <a:rPr lang="sr-Latn-RS" sz="1200" dirty="0" smtClean="0"/>
              <a:t>		</a:t>
            </a:r>
            <a:r>
              <a:rPr lang="sr-Cyrl-RS" sz="1200" dirty="0" smtClean="0"/>
              <a:t>	</a:t>
            </a:r>
            <a:r>
              <a:rPr lang="en-US" sz="1200" dirty="0" smtClean="0"/>
              <a:t>&lt;</a:t>
            </a:r>
            <a:r>
              <a:rPr lang="en-US" sz="1200" dirty="0" err="1" smtClean="0"/>
              <a:t>ubsm:ime_prezime</a:t>
            </a:r>
            <a:r>
              <a:rPr lang="en-US" sz="1200" dirty="0" smtClean="0"/>
              <a:t>&gt;</a:t>
            </a:r>
            <a:r>
              <a:rPr lang="sr-Cyrl-RS" sz="1200" dirty="0" smtClean="0"/>
              <a:t>Рајна Драгићевић</a:t>
            </a:r>
            <a:r>
              <a:rPr lang="en-US" sz="1200" dirty="0" smtClean="0"/>
              <a:t>&lt;</a:t>
            </a:r>
            <a:r>
              <a:rPr lang="sr-Latn-RS" sz="1200" dirty="0" smtClean="0"/>
              <a:t>/</a:t>
            </a:r>
            <a:r>
              <a:rPr lang="en-US" sz="1200" dirty="0" err="1" smtClean="0"/>
              <a:t>ubsm:ime_prezime</a:t>
            </a:r>
            <a:r>
              <a:rPr lang="en-US" sz="1200" dirty="0" smtClean="0"/>
              <a:t>&gt; </a:t>
            </a:r>
            <a:endParaRPr lang="sr-Latn-RS" sz="1200" dirty="0" smtClean="0"/>
          </a:p>
          <a:p>
            <a:pPr>
              <a:buNone/>
            </a:pPr>
            <a:r>
              <a:rPr lang="sr-Latn-RS" sz="1200" dirty="0" smtClean="0"/>
              <a:t>		</a:t>
            </a:r>
            <a:r>
              <a:rPr lang="sr-Cyrl-RS" sz="1200" dirty="0" smtClean="0"/>
              <a:t>	</a:t>
            </a:r>
            <a:r>
              <a:rPr lang="en-US" sz="1200" dirty="0" smtClean="0"/>
              <a:t> 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Latn-RS" sz="1200" dirty="0" smtClean="0"/>
              <a:t>godina</a:t>
            </a:r>
            <a:r>
              <a:rPr lang="en-US" sz="1200" dirty="0" smtClean="0"/>
              <a:t>_</a:t>
            </a:r>
            <a:r>
              <a:rPr lang="sr-Latn-RS" sz="1200" dirty="0" smtClean="0"/>
              <a:t>rođenja</a:t>
            </a:r>
            <a:r>
              <a:rPr lang="en-US" sz="1200" dirty="0" smtClean="0"/>
              <a:t>&gt;</a:t>
            </a:r>
            <a:r>
              <a:rPr lang="sr-Latn-RS" sz="1200" dirty="0" smtClean="0"/>
              <a:t>19</a:t>
            </a:r>
            <a:r>
              <a:rPr lang="sr-Cyrl-RS" sz="1200" dirty="0" smtClean="0"/>
              <a:t>68</a:t>
            </a:r>
            <a:r>
              <a:rPr lang="sr-Latn-RS" sz="1200" dirty="0" smtClean="0"/>
              <a:t>-</a:t>
            </a:r>
            <a:r>
              <a:rPr lang="en-US" sz="1200" dirty="0" smtClean="0"/>
              <a:t>&lt;</a:t>
            </a:r>
            <a:r>
              <a:rPr lang="sr-Latn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Latn-RS" sz="1200" dirty="0" smtClean="0"/>
              <a:t>godina</a:t>
            </a:r>
            <a:r>
              <a:rPr lang="en-US" sz="1200" dirty="0" smtClean="0"/>
              <a:t>_</a:t>
            </a:r>
            <a:r>
              <a:rPr lang="sr-Latn-RS" sz="1200" dirty="0" smtClean="0"/>
              <a:t>rođenja</a:t>
            </a:r>
            <a:r>
              <a:rPr lang="en-US" sz="1200" dirty="0" smtClean="0"/>
              <a:t>&gt;</a:t>
            </a:r>
            <a:endParaRPr lang="sr-Latn-RS" sz="1200" dirty="0" smtClean="0"/>
          </a:p>
          <a:p>
            <a:pPr>
              <a:buNone/>
            </a:pPr>
            <a:r>
              <a:rPr lang="sr-Latn-RS" sz="1200" dirty="0" smtClean="0"/>
              <a:t>		</a:t>
            </a:r>
            <a:r>
              <a:rPr lang="sr-Cyrl-RS" sz="1200" dirty="0" smtClean="0"/>
              <a:t>	</a:t>
            </a:r>
            <a:r>
              <a:rPr lang="en-US" sz="1200" dirty="0" smtClean="0"/>
              <a:t> 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Latn-RS" sz="1200" dirty="0" smtClean="0"/>
              <a:t>afilijacija</a:t>
            </a:r>
            <a:r>
              <a:rPr lang="sr-Cyrl-RS" sz="1200" dirty="0" smtClean="0"/>
              <a:t> </a:t>
            </a:r>
            <a:r>
              <a:rPr lang="en-US" sz="1200" dirty="0" err="1" smtClean="0"/>
              <a:t>rdf:about</a:t>
            </a:r>
            <a:r>
              <a:rPr lang="en-US" sz="1200" dirty="0" smtClean="0"/>
              <a:t>=</a:t>
            </a:r>
            <a:r>
              <a:rPr lang="sr-Cyrl-RS" sz="1200" dirty="0" smtClean="0"/>
              <a:t>“ </a:t>
            </a:r>
            <a:r>
              <a:rPr lang="en-US" sz="1200" dirty="0" smtClean="0">
                <a:hlinkClick r:id="rId3"/>
              </a:rPr>
              <a:t>http://www.fil.bg.ac.rs/</a:t>
            </a:r>
            <a:r>
              <a:rPr lang="sr-Cyrl-RS" sz="1200" dirty="0" smtClean="0"/>
              <a:t> “</a:t>
            </a:r>
            <a:r>
              <a:rPr lang="en-US" sz="1200" dirty="0" smtClean="0"/>
              <a:t>&gt;</a:t>
            </a:r>
            <a:r>
              <a:rPr lang="sr-Cyrl-RS" sz="1200" dirty="0" smtClean="0"/>
              <a:t> Филолошки факултет</a:t>
            </a:r>
            <a:r>
              <a:rPr lang="en-US" sz="1200" dirty="0" smtClean="0"/>
              <a:t>&lt;</a:t>
            </a:r>
            <a:r>
              <a:rPr lang="sr-Latn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Latn-RS" sz="1200" dirty="0" smtClean="0"/>
              <a:t>afilijacija</a:t>
            </a:r>
            <a:r>
              <a:rPr lang="en-US" sz="1200" dirty="0" smtClean="0"/>
              <a:t>&gt;</a:t>
            </a:r>
          </a:p>
          <a:p>
            <a:pPr>
              <a:buNone/>
            </a:pPr>
            <a:r>
              <a:rPr lang="en-US" sz="1200" dirty="0" smtClean="0"/>
              <a:t>		&lt;/</a:t>
            </a:r>
            <a:r>
              <a:rPr lang="en-US" sz="1200" dirty="0" err="1" smtClean="0"/>
              <a:t>rdf:Description</a:t>
            </a:r>
            <a:r>
              <a:rPr lang="en-US" sz="1200" dirty="0" smtClean="0"/>
              <a:t>&gt;</a:t>
            </a:r>
          </a:p>
          <a:p>
            <a:pPr>
              <a:buNone/>
            </a:pPr>
            <a:r>
              <a:rPr lang="sr-Cyrl-RS" sz="1200" dirty="0" smtClean="0"/>
              <a:t>	</a:t>
            </a:r>
            <a:r>
              <a:rPr lang="en-US" sz="1200" dirty="0" smtClean="0"/>
              <a:t>&lt;/</a:t>
            </a:r>
            <a:r>
              <a:rPr lang="en-US" sz="1200" dirty="0" err="1" smtClean="0"/>
              <a:t>rdf:Description</a:t>
            </a:r>
            <a:r>
              <a:rPr lang="en-US" sz="1200" dirty="0" smtClean="0"/>
              <a:t>&gt;</a:t>
            </a:r>
            <a:r>
              <a:rPr lang="sr-Cyrl-RS" sz="1200" dirty="0" smtClean="0"/>
              <a:t>	</a:t>
            </a:r>
            <a:endParaRPr lang="en-US" sz="1200" dirty="0" smtClean="0"/>
          </a:p>
          <a:p>
            <a:r>
              <a:rPr lang="en-US" sz="1200" dirty="0" smtClean="0"/>
              <a:t>	&lt;</a:t>
            </a:r>
            <a:r>
              <a:rPr lang="en-US" sz="1200" dirty="0" err="1" smtClean="0"/>
              <a:t>rdf:Description</a:t>
            </a:r>
            <a:r>
              <a:rPr lang="en-US" sz="1200" dirty="0" smtClean="0"/>
              <a:t> </a:t>
            </a:r>
            <a:r>
              <a:rPr lang="en-US" sz="1200" dirty="0" err="1" smtClean="0"/>
              <a:t>rdf:about</a:t>
            </a:r>
            <a:r>
              <a:rPr lang="en-US" sz="1200" dirty="0" smtClean="0"/>
              <a:t>=“</a:t>
            </a:r>
            <a:r>
              <a:rPr lang="sr-Cyrl-RS" sz="1200" dirty="0" smtClean="0"/>
              <a:t>Предмет_и_класификација</a:t>
            </a:r>
            <a:r>
              <a:rPr lang="en-US" sz="1200" dirty="0" smtClean="0"/>
              <a:t>”&gt;</a:t>
            </a:r>
            <a:endParaRPr lang="sr-Cyrl-RS" sz="1200" dirty="0" smtClean="0"/>
          </a:p>
          <a:p>
            <a:r>
              <a:rPr lang="sr-Cyrl-RS" sz="1200" dirty="0" smtClean="0"/>
              <a:t>			</a:t>
            </a:r>
            <a:r>
              <a:rPr lang="en-US" sz="1200" dirty="0" smtClean="0"/>
              <a:t>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предметна_одредница_1</a:t>
            </a:r>
            <a:r>
              <a:rPr lang="en-US" sz="1200" dirty="0" smtClean="0"/>
              <a:t>&gt;</a:t>
            </a:r>
            <a:r>
              <a:rPr lang="sr-Cyrl-RS" sz="1200" dirty="0" smtClean="0"/>
              <a:t>Дигиталне библиотеке</a:t>
            </a:r>
            <a:r>
              <a:rPr lang="en-US" sz="1200" dirty="0" smtClean="0"/>
              <a:t> &lt;</a:t>
            </a:r>
            <a:r>
              <a:rPr lang="sr-Cyrl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предметна_одредница_1</a:t>
            </a:r>
            <a:r>
              <a:rPr lang="en-US" sz="1200" dirty="0" smtClean="0"/>
              <a:t>&gt; </a:t>
            </a:r>
            <a:endParaRPr lang="sr-Cyrl-RS" sz="1200" dirty="0" smtClean="0"/>
          </a:p>
          <a:p>
            <a:r>
              <a:rPr lang="sr-Cyrl-RS" sz="1200" dirty="0" smtClean="0"/>
              <a:t>	</a:t>
            </a:r>
            <a:r>
              <a:rPr lang="en-US" sz="1200" dirty="0" smtClean="0"/>
              <a:t> </a:t>
            </a:r>
            <a:r>
              <a:rPr lang="sr-Cyrl-RS" sz="1200" dirty="0" smtClean="0"/>
              <a:t>		</a:t>
            </a:r>
            <a:r>
              <a:rPr lang="en-US" sz="1200" dirty="0" smtClean="0"/>
              <a:t>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предметна_одредница_2</a:t>
            </a:r>
            <a:r>
              <a:rPr lang="en-US" sz="1200" dirty="0" smtClean="0"/>
              <a:t>&gt;</a:t>
            </a:r>
            <a:r>
              <a:rPr lang="sr-Cyrl-RS" sz="1200" dirty="0" smtClean="0"/>
              <a:t>Проналажење информација</a:t>
            </a:r>
            <a:r>
              <a:rPr lang="en-US" sz="1200" dirty="0" smtClean="0"/>
              <a:t>&lt;</a:t>
            </a:r>
            <a:r>
              <a:rPr lang="sr-Cyrl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предметна_одредница_2</a:t>
            </a:r>
            <a:r>
              <a:rPr lang="en-US" sz="1200" dirty="0" smtClean="0"/>
              <a:t>&gt; </a:t>
            </a:r>
            <a:endParaRPr lang="sr-Cyrl-RS" sz="1200" dirty="0" smtClean="0"/>
          </a:p>
          <a:p>
            <a:r>
              <a:rPr lang="en-US" sz="1200" dirty="0" smtClean="0"/>
              <a:t> </a:t>
            </a:r>
            <a:r>
              <a:rPr lang="sr-Cyrl-RS" sz="1200" dirty="0" smtClean="0"/>
              <a:t>			</a:t>
            </a:r>
            <a:r>
              <a:rPr lang="en-US" sz="1200" dirty="0" smtClean="0"/>
              <a:t>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предметна_одредница_3</a:t>
            </a:r>
            <a:r>
              <a:rPr lang="en-US" sz="1200" dirty="0" smtClean="0"/>
              <a:t>&gt;</a:t>
            </a:r>
            <a:r>
              <a:rPr lang="sr-Cyrl-RS" sz="1200" dirty="0" smtClean="0"/>
              <a:t>Компјутерска лингвистика</a:t>
            </a:r>
            <a:r>
              <a:rPr lang="en-US" sz="1200" dirty="0" smtClean="0"/>
              <a:t>&lt;</a:t>
            </a:r>
            <a:r>
              <a:rPr lang="sr-Cyrl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предметна_одредница_3</a:t>
            </a:r>
            <a:r>
              <a:rPr lang="en-US" sz="1200" dirty="0" smtClean="0"/>
              <a:t>&gt; </a:t>
            </a:r>
            <a:endParaRPr lang="sr-Cyrl-RS" sz="1200" dirty="0" smtClean="0"/>
          </a:p>
          <a:p>
            <a:r>
              <a:rPr lang="sr-Cyrl-RS" sz="1200" dirty="0" smtClean="0"/>
              <a:t>			</a:t>
            </a:r>
            <a:r>
              <a:rPr lang="en-US" sz="1200" dirty="0" smtClean="0"/>
              <a:t> 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предметна_одредница_4</a:t>
            </a:r>
            <a:r>
              <a:rPr lang="en-US" sz="1200" dirty="0" smtClean="0"/>
              <a:t>&gt;</a:t>
            </a:r>
            <a:r>
              <a:rPr lang="sr-Cyrl-RS" sz="1200" dirty="0" smtClean="0"/>
              <a:t>Електронски речници</a:t>
            </a:r>
            <a:r>
              <a:rPr lang="en-US" sz="1200" dirty="0" smtClean="0"/>
              <a:t>&lt;</a:t>
            </a:r>
            <a:r>
              <a:rPr lang="sr-Cyrl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предметна_одредница_4</a:t>
            </a:r>
            <a:r>
              <a:rPr lang="en-US" sz="1200" dirty="0" smtClean="0"/>
              <a:t>&gt; </a:t>
            </a:r>
            <a:endParaRPr lang="sr-Cyrl-RS" sz="1200" dirty="0" smtClean="0"/>
          </a:p>
          <a:p>
            <a:r>
              <a:rPr lang="sr-Cyrl-RS" sz="1200" dirty="0" smtClean="0"/>
              <a:t>			</a:t>
            </a:r>
            <a:r>
              <a:rPr lang="en-US" sz="1200" dirty="0" smtClean="0"/>
              <a:t> 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предметна_одредница_5</a:t>
            </a:r>
            <a:r>
              <a:rPr lang="en-US" sz="1200" dirty="0" smtClean="0"/>
              <a:t>&gt;</a:t>
            </a:r>
            <a:r>
              <a:rPr lang="sr-Cyrl-RS" sz="1200" dirty="0" smtClean="0"/>
              <a:t>Српски језик</a:t>
            </a:r>
            <a:r>
              <a:rPr lang="en-US" sz="1200" dirty="0" smtClean="0"/>
              <a:t>&lt;</a:t>
            </a:r>
            <a:r>
              <a:rPr lang="sr-Cyrl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предметна_одредница_5</a:t>
            </a:r>
            <a:r>
              <a:rPr lang="en-US" sz="1200" dirty="0" smtClean="0"/>
              <a:t>&gt; </a:t>
            </a:r>
            <a:endParaRPr lang="sr-Cyrl-RS" sz="1200" dirty="0" smtClean="0"/>
          </a:p>
          <a:p>
            <a:r>
              <a:rPr lang="sr-Cyrl-RS" sz="1200" dirty="0" smtClean="0"/>
              <a:t>			</a:t>
            </a:r>
            <a:r>
              <a:rPr lang="en-US" sz="1200" dirty="0" smtClean="0"/>
              <a:t> 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предметна_одредница_6</a:t>
            </a:r>
            <a:r>
              <a:rPr lang="en-US" sz="1200" dirty="0" smtClean="0"/>
              <a:t>&gt;</a:t>
            </a:r>
            <a:r>
              <a:rPr lang="sr-Cyrl-RS" sz="1200" dirty="0" smtClean="0"/>
              <a:t>Терминолошки речници</a:t>
            </a:r>
            <a:r>
              <a:rPr lang="en-US" sz="1200" dirty="0" smtClean="0"/>
              <a:t>&lt;</a:t>
            </a:r>
            <a:r>
              <a:rPr lang="sr-Cyrl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предметна_одредница_6</a:t>
            </a:r>
            <a:r>
              <a:rPr lang="en-US" sz="1200" dirty="0" smtClean="0"/>
              <a:t>&gt; </a:t>
            </a:r>
            <a:endParaRPr lang="sr-Cyrl-RS" sz="1200" dirty="0" smtClean="0"/>
          </a:p>
          <a:p>
            <a:r>
              <a:rPr lang="sr-Cyrl-RS" sz="1200" dirty="0" smtClean="0"/>
              <a:t>			</a:t>
            </a:r>
            <a:r>
              <a:rPr lang="en-US" sz="1200" dirty="0" smtClean="0"/>
              <a:t> 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УДК_број_1</a:t>
            </a:r>
            <a:r>
              <a:rPr lang="en-US" sz="1200" dirty="0" smtClean="0"/>
              <a:t>&gt;026/027:004.62(043.3)&lt;</a:t>
            </a:r>
            <a:r>
              <a:rPr lang="sr-Cyrl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УДК_број_1</a:t>
            </a:r>
            <a:r>
              <a:rPr lang="en-US" sz="1200" dirty="0" smtClean="0"/>
              <a:t>&gt; </a:t>
            </a:r>
            <a:endParaRPr lang="sr-Cyrl-RS" sz="1200" dirty="0" smtClean="0"/>
          </a:p>
          <a:p>
            <a:r>
              <a:rPr lang="sr-Cyrl-RS" sz="1200" dirty="0" smtClean="0"/>
              <a:t>			</a:t>
            </a:r>
            <a:r>
              <a:rPr lang="en-US" sz="1200" dirty="0" smtClean="0"/>
              <a:t> &lt;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УДК_број_2</a:t>
            </a:r>
            <a:r>
              <a:rPr lang="en-US" sz="1200" dirty="0" smtClean="0"/>
              <a:t>&gt;811.163.41'322(043.3)&lt;</a:t>
            </a:r>
            <a:r>
              <a:rPr lang="sr-Cyrl-RS" sz="1200" dirty="0" smtClean="0"/>
              <a:t>/</a:t>
            </a:r>
            <a:r>
              <a:rPr lang="en-US" sz="1200" dirty="0" err="1" smtClean="0"/>
              <a:t>ubsm</a:t>
            </a:r>
            <a:r>
              <a:rPr lang="en-US" sz="1200" dirty="0" smtClean="0"/>
              <a:t>:</a:t>
            </a:r>
            <a:r>
              <a:rPr lang="sr-Cyrl-RS" sz="1200" dirty="0" smtClean="0"/>
              <a:t>УДК_број_2</a:t>
            </a:r>
            <a:r>
              <a:rPr lang="en-US" sz="1200" dirty="0" smtClean="0"/>
              <a:t>&gt; </a:t>
            </a:r>
            <a:endParaRPr lang="sr-Cyrl-RS" sz="1200" dirty="0" smtClean="0"/>
          </a:p>
          <a:p>
            <a:r>
              <a:rPr lang="sr-Cyrl-RS" sz="1200" dirty="0" smtClean="0"/>
              <a:t>		</a:t>
            </a:r>
            <a:r>
              <a:rPr lang="en-US" sz="1200" dirty="0" smtClean="0"/>
              <a:t>&lt;/</a:t>
            </a:r>
            <a:r>
              <a:rPr lang="en-US" sz="1200" dirty="0" err="1" smtClean="0"/>
              <a:t>rdf:Description</a:t>
            </a:r>
            <a:r>
              <a:rPr lang="en-US" sz="1200" dirty="0" smtClean="0"/>
              <a:t>&gt;</a:t>
            </a:r>
            <a:endParaRPr lang="sr-Cyrl-RS" sz="1200" dirty="0" smtClean="0"/>
          </a:p>
          <a:p>
            <a:r>
              <a:rPr lang="en-US" sz="1200" dirty="0" smtClean="0"/>
              <a:t>&lt;/</a:t>
            </a:r>
            <a:r>
              <a:rPr lang="en-US" sz="1200" dirty="0" err="1" smtClean="0"/>
              <a:t>rdf:Description</a:t>
            </a:r>
            <a:r>
              <a:rPr lang="en-US" sz="1200" dirty="0" smtClean="0"/>
              <a:t>&gt;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дефинише стандардизован скуп правила за дефинисање формата података у електронском облику (њихова структура и семантика)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омогућава различите могућности паковања података или њиховог разбијања на структурне делове, уз одржање хијерархијске међузависности компоненти које чине комплетну информацију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XML</a:t>
            </a:r>
            <a:r>
              <a:rPr lang="sr-Cyrl-RS" dirty="0" smtClean="0"/>
              <a:t> - карактеристике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независност приказа и трансфера података у односу на коришћену софтверску платформу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неограничене могућности комбиновања описних елемената тако да опишу и најкомплексније изворе или везе између њихових компонентни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робусност формата за дугурочно архивирање података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XML - </a:t>
            </a:r>
            <a:r>
              <a:rPr lang="sr-Cyrl-RS" dirty="0" smtClean="0"/>
              <a:t>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&lt;?xml version="1.0" encoding="UTF-8"?&gt;</a:t>
            </a:r>
            <a:r>
              <a:rPr lang="sr-Cyrl-RS" dirty="0" smtClean="0">
                <a:solidFill>
                  <a:schemeClr val="tx1"/>
                </a:solidFill>
              </a:rPr>
              <a:t> - </a:t>
            </a:r>
            <a:r>
              <a:rPr lang="en-US" dirty="0" smtClean="0">
                <a:solidFill>
                  <a:srgbClr val="FF0000"/>
                </a:solidFill>
              </a:rPr>
              <a:t>XML</a:t>
            </a:r>
            <a:r>
              <a:rPr lang="sr-Cyrl-CS" dirty="0" smtClean="0">
                <a:solidFill>
                  <a:srgbClr val="FF0000"/>
                </a:solidFill>
              </a:rPr>
              <a:t>-декларација </a:t>
            </a:r>
            <a:endParaRPr lang="sr-Cyrl-R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&lt;xml&gt;</a:t>
            </a:r>
            <a:r>
              <a:rPr lang="sr-Cyrl-RS" dirty="0" smtClean="0">
                <a:solidFill>
                  <a:schemeClr val="tx1"/>
                </a:solidFill>
              </a:rPr>
              <a:t>			-	</a:t>
            </a:r>
            <a:r>
              <a:rPr lang="sr-Cyrl-RS" dirty="0" smtClean="0">
                <a:solidFill>
                  <a:srgbClr val="FF0000"/>
                </a:solidFill>
              </a:rPr>
              <a:t>корени елемент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dirty="0" err="1" smtClean="0">
                <a:solidFill>
                  <a:schemeClr val="tx1"/>
                </a:solidFill>
              </a:rPr>
              <a:t>index_data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  <a:r>
              <a:rPr lang="sr-Cyrl-RS" dirty="0" smtClean="0">
                <a:solidFill>
                  <a:schemeClr val="tx1"/>
                </a:solidFill>
              </a:rPr>
              <a:t>	-	</a:t>
            </a:r>
            <a:r>
              <a:rPr lang="sr-Cyrl-RS" dirty="0" smtClean="0">
                <a:solidFill>
                  <a:srgbClr val="FF0000"/>
                </a:solidFill>
              </a:rPr>
              <a:t>отворена етикета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&lt;creator&gt;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chemeClr val="tx1"/>
                </a:solidFill>
              </a:rPr>
              <a:t>&lt;member </a:t>
            </a:r>
            <a:r>
              <a:rPr lang="en-US" dirty="0" smtClean="0">
                <a:solidFill>
                  <a:srgbClr val="FF0000"/>
                </a:solidFill>
              </a:rPr>
              <a:t>value="1234"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  <a:r>
              <a:rPr lang="sr-Cyrl-RS" dirty="0" smtClean="0">
                <a:solidFill>
                  <a:schemeClr val="tx1"/>
                </a:solidFill>
              </a:rPr>
              <a:t>	-	</a:t>
            </a:r>
            <a:r>
              <a:rPr lang="sr-Cyrl-RS" dirty="0" smtClean="0">
                <a:solidFill>
                  <a:srgbClr val="FF0000"/>
                </a:solidFill>
              </a:rPr>
              <a:t>атрибут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</a:t>
            </a:r>
            <a:r>
              <a:rPr lang="en-US" dirty="0" smtClean="0">
                <a:solidFill>
                  <a:schemeClr val="tx1"/>
                </a:solidFill>
              </a:rPr>
              <a:t>&lt;name&gt;Pate </a:t>
            </a:r>
            <a:r>
              <a:rPr lang="en-US" dirty="0" err="1" smtClean="0">
                <a:solidFill>
                  <a:schemeClr val="tx1"/>
                </a:solidFill>
              </a:rPr>
              <a:t>Maravic</a:t>
            </a:r>
            <a:r>
              <a:rPr lang="en-US" dirty="0" smtClean="0">
                <a:solidFill>
                  <a:schemeClr val="tx1"/>
                </a:solidFill>
              </a:rPr>
              <a:t>&lt;/name&gt;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</a:t>
            </a:r>
            <a:r>
              <a:rPr lang="en-US" dirty="0" smtClean="0">
                <a:solidFill>
                  <a:schemeClr val="tx1"/>
                </a:solidFill>
              </a:rPr>
              <a:t>&lt;address value="1234"&gt;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	</a:t>
            </a:r>
            <a:r>
              <a:rPr lang="en-US" dirty="0" smtClean="0">
                <a:solidFill>
                  <a:schemeClr val="tx1"/>
                </a:solidFill>
              </a:rPr>
              <a:t>&lt;state&gt;Georgia&lt;/state&gt;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	</a:t>
            </a:r>
            <a:r>
              <a:rPr lang="en-US" dirty="0" smtClean="0">
                <a:solidFill>
                  <a:schemeClr val="tx1"/>
                </a:solidFill>
              </a:rPr>
              <a:t>&lt;city&gt;Athens&lt;/city&gt;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	</a:t>
            </a:r>
            <a:r>
              <a:rPr lang="en-US" dirty="0" smtClean="0">
                <a:solidFill>
                  <a:schemeClr val="tx1"/>
                </a:solidFill>
              </a:rPr>
              <a:t>&lt;street&gt;346 Broad Street&lt;/street&gt;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	</a:t>
            </a:r>
            <a:r>
              <a:rPr lang="en-US" dirty="0" smtClean="0">
                <a:solidFill>
                  <a:schemeClr val="tx1"/>
                </a:solidFill>
              </a:rPr>
              <a:t>&lt;/address&gt;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chemeClr val="tx1"/>
                </a:solidFill>
              </a:rPr>
              <a:t>&lt;/member&gt;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&lt;/creator&gt;</a:t>
            </a: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&lt;/</a:t>
            </a:r>
            <a:r>
              <a:rPr lang="en-US" dirty="0" err="1" smtClean="0">
                <a:solidFill>
                  <a:schemeClr val="tx1"/>
                </a:solidFill>
              </a:rPr>
              <a:t>index_data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  <a:r>
              <a:rPr lang="sr-Cyrl-RS" dirty="0" smtClean="0">
                <a:solidFill>
                  <a:schemeClr val="tx1"/>
                </a:solidFill>
              </a:rPr>
              <a:t>	-	</a:t>
            </a:r>
            <a:r>
              <a:rPr lang="sr-Cyrl-RS" dirty="0" smtClean="0">
                <a:solidFill>
                  <a:srgbClr val="FF0000"/>
                </a:solidFill>
              </a:rPr>
              <a:t>затворена етикета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&lt;/xml&gt;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83476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Експорт записа из </a:t>
            </a:r>
            <a:r>
              <a:rPr lang="sr-Latn-RS" sz="3200" dirty="0" smtClean="0"/>
              <a:t>COBISS-a u XML </a:t>
            </a:r>
            <a:r>
              <a:rPr lang="sr-Cyrl-RS" sz="3200" dirty="0" smtClean="0"/>
              <a:t>форматима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4624" t="5949" r="22656" b="5382"/>
          <a:stretch>
            <a:fillRect/>
          </a:stretch>
        </p:blipFill>
        <p:spPr bwMode="auto">
          <a:xfrm>
            <a:off x="928662" y="1571612"/>
            <a:ext cx="74295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Експорт записа из </a:t>
            </a:r>
            <a:r>
              <a:rPr lang="sr-Latn-RS" sz="3200" dirty="0" smtClean="0"/>
              <a:t>COBISS-a u XML </a:t>
            </a:r>
            <a:r>
              <a:rPr lang="sr-Cyrl-RS" sz="3200" dirty="0" smtClean="0"/>
              <a:t>форматима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843" t="5859" r="21486" b="6250"/>
          <a:stretch>
            <a:fillRect/>
          </a:stretch>
        </p:blipFill>
        <p:spPr bwMode="auto">
          <a:xfrm>
            <a:off x="0" y="1571612"/>
            <a:ext cx="835824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Експорт записа из </a:t>
            </a:r>
            <a:r>
              <a:rPr lang="sr-Latn-RS" sz="3200" dirty="0" smtClean="0"/>
              <a:t>COBISS-a u XML </a:t>
            </a:r>
            <a:r>
              <a:rPr lang="sr-Cyrl-RS" sz="3200" dirty="0" smtClean="0"/>
              <a:t>форматима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43" t="5859" r="21486" b="20898"/>
          <a:stretch>
            <a:fillRect/>
          </a:stretch>
        </p:blipFill>
        <p:spPr bwMode="auto">
          <a:xfrm>
            <a:off x="-1" y="1643050"/>
            <a:ext cx="867923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Експорт записа из </a:t>
            </a:r>
            <a:r>
              <a:rPr lang="sr-Latn-RS" sz="3200" dirty="0" smtClean="0"/>
              <a:t>COBISS-a u XML </a:t>
            </a:r>
            <a:r>
              <a:rPr lang="sr-Cyrl-RS" sz="3200" dirty="0" smtClean="0"/>
              <a:t>форматима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843" t="5859" r="21486" b="12109"/>
          <a:stretch>
            <a:fillRect/>
          </a:stretch>
        </p:blipFill>
        <p:spPr bwMode="auto">
          <a:xfrm>
            <a:off x="0" y="1563202"/>
            <a:ext cx="8572528" cy="52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673</Words>
  <Application>Microsoft Office PowerPoint</Application>
  <PresentationFormat>On-screen Show (4:3)</PresentationFormat>
  <Paragraphs>257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RDA и BIBFRAME:  библиографски опис за 21. век</vt:lpstr>
      <vt:lpstr>XML - Extensible Markup Language</vt:lpstr>
      <vt:lpstr>XML</vt:lpstr>
      <vt:lpstr>XML - карактеристике</vt:lpstr>
      <vt:lpstr>XML - пример</vt:lpstr>
      <vt:lpstr>Експорт записа из COBISS-a u XML форматима</vt:lpstr>
      <vt:lpstr>Експорт записа из COBISS-a u XML форматима</vt:lpstr>
      <vt:lpstr>Експорт записа из COBISS-a u XML форматима</vt:lpstr>
      <vt:lpstr>Експорт записа из COBISS-a u XML форматима</vt:lpstr>
      <vt:lpstr>RDF - Resource Description Framework</vt:lpstr>
      <vt:lpstr>RDF - Resource Description Framework</vt:lpstr>
      <vt:lpstr>RDF - Resource Description Framework</vt:lpstr>
      <vt:lpstr>RDF - Resource Description Framework</vt:lpstr>
      <vt:lpstr>RDF – структура и графички приказ</vt:lpstr>
      <vt:lpstr>RDF – структура и графички приказ</vt:lpstr>
      <vt:lpstr>RDF – структура и графички приказ</vt:lpstr>
      <vt:lpstr>RDF – структура и графички приказ</vt:lpstr>
      <vt:lpstr>RDF - пример</vt:lpstr>
      <vt:lpstr>RDF/XML - пример</vt:lpstr>
      <vt:lpstr>Slide 20</vt:lpstr>
      <vt:lpstr>Slide 21</vt:lpstr>
      <vt:lpstr>Slide 22</vt:lpstr>
      <vt:lpstr>Slide 23</vt:lpstr>
      <vt:lpstr>Slide 24</vt:lpstr>
    </vt:vector>
  </TitlesOfParts>
  <Company>Univerzitetska biblioteka "Svetozar Marković"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 Milošević</dc:creator>
  <cp:lastModifiedBy>Jeca</cp:lastModifiedBy>
  <cp:revision>404</cp:revision>
  <dcterms:created xsi:type="dcterms:W3CDTF">2012-10-01T10:41:38Z</dcterms:created>
  <dcterms:modified xsi:type="dcterms:W3CDTF">2018-03-21T10:47:25Z</dcterms:modified>
</cp:coreProperties>
</file>